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71" r:id="rId5"/>
    <p:sldId id="260" r:id="rId6"/>
    <p:sldId id="262" r:id="rId7"/>
    <p:sldId id="266" r:id="rId8"/>
    <p:sldId id="263" r:id="rId9"/>
    <p:sldId id="259" r:id="rId10"/>
    <p:sldId id="264" r:id="rId11"/>
    <p:sldId id="265" r:id="rId12"/>
    <p:sldId id="267" r:id="rId13"/>
    <p:sldId id="283" r:id="rId14"/>
    <p:sldId id="272" r:id="rId15"/>
    <p:sldId id="268" r:id="rId16"/>
    <p:sldId id="273" r:id="rId17"/>
    <p:sldId id="269" r:id="rId18"/>
    <p:sldId id="274" r:id="rId19"/>
    <p:sldId id="270" r:id="rId20"/>
    <p:sldId id="275" r:id="rId21"/>
    <p:sldId id="276" r:id="rId22"/>
    <p:sldId id="277" r:id="rId23"/>
    <p:sldId id="279" r:id="rId24"/>
    <p:sldId id="280" r:id="rId25"/>
    <p:sldId id="278" r:id="rId26"/>
    <p:sldId id="281" r:id="rId27"/>
    <p:sldId id="282" r:id="rId2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69" d="100"/>
          <a:sy n="69" d="100"/>
        </p:scale>
        <p:origin x="-1404" y="-96"/>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IN"/>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p>
            <a:fld id="{C1FF99C7-1E05-4F5E-A0AA-0D603BD7B285}" type="datetimeFigureOut">
              <a:rPr lang="en-IN" smtClean="0"/>
              <a:t>17-12-2014</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A0E17744-77EE-448F-8E6F-087E1289CA20}" type="slidenum">
              <a:rPr lang="en-IN" smtClean="0"/>
              <a:t>‹#›</a:t>
            </a:fld>
            <a:endParaRPr lang="en-IN" dirty="0"/>
          </a:p>
        </p:txBody>
      </p:sp>
    </p:spTree>
    <p:extLst>
      <p:ext uri="{BB962C8B-B14F-4D97-AF65-F5344CB8AC3E}">
        <p14:creationId xmlns:p14="http://schemas.microsoft.com/office/powerpoint/2010/main" val="31582628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C1FF99C7-1E05-4F5E-A0AA-0D603BD7B285}" type="datetimeFigureOut">
              <a:rPr lang="en-IN" smtClean="0"/>
              <a:t>17-12-2014</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A0E17744-77EE-448F-8E6F-087E1289CA20}" type="slidenum">
              <a:rPr lang="en-IN" smtClean="0"/>
              <a:t>‹#›</a:t>
            </a:fld>
            <a:endParaRPr lang="en-IN" dirty="0"/>
          </a:p>
        </p:txBody>
      </p:sp>
    </p:spTree>
    <p:extLst>
      <p:ext uri="{BB962C8B-B14F-4D97-AF65-F5344CB8AC3E}">
        <p14:creationId xmlns:p14="http://schemas.microsoft.com/office/powerpoint/2010/main" val="18916748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C1FF99C7-1E05-4F5E-A0AA-0D603BD7B285}" type="datetimeFigureOut">
              <a:rPr lang="en-IN" smtClean="0"/>
              <a:t>17-12-2014</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A0E17744-77EE-448F-8E6F-087E1289CA20}" type="slidenum">
              <a:rPr lang="en-IN" smtClean="0"/>
              <a:t>‹#›</a:t>
            </a:fld>
            <a:endParaRPr lang="en-IN" dirty="0"/>
          </a:p>
        </p:txBody>
      </p:sp>
    </p:spTree>
    <p:extLst>
      <p:ext uri="{BB962C8B-B14F-4D97-AF65-F5344CB8AC3E}">
        <p14:creationId xmlns:p14="http://schemas.microsoft.com/office/powerpoint/2010/main" val="15947981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C1FF99C7-1E05-4F5E-A0AA-0D603BD7B285}" type="datetimeFigureOut">
              <a:rPr lang="en-IN" smtClean="0"/>
              <a:t>17-12-2014</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A0E17744-77EE-448F-8E6F-087E1289CA20}" type="slidenum">
              <a:rPr lang="en-IN" smtClean="0"/>
              <a:t>‹#›</a:t>
            </a:fld>
            <a:endParaRPr lang="en-IN" dirty="0"/>
          </a:p>
        </p:txBody>
      </p:sp>
    </p:spTree>
    <p:extLst>
      <p:ext uri="{BB962C8B-B14F-4D97-AF65-F5344CB8AC3E}">
        <p14:creationId xmlns:p14="http://schemas.microsoft.com/office/powerpoint/2010/main" val="8719750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IN"/>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1FF99C7-1E05-4F5E-A0AA-0D603BD7B285}" type="datetimeFigureOut">
              <a:rPr lang="en-IN" smtClean="0"/>
              <a:t>17-12-2014</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A0E17744-77EE-448F-8E6F-087E1289CA20}" type="slidenum">
              <a:rPr lang="en-IN" smtClean="0"/>
              <a:t>‹#›</a:t>
            </a:fld>
            <a:endParaRPr lang="en-IN" dirty="0"/>
          </a:p>
        </p:txBody>
      </p:sp>
    </p:spTree>
    <p:extLst>
      <p:ext uri="{BB962C8B-B14F-4D97-AF65-F5344CB8AC3E}">
        <p14:creationId xmlns:p14="http://schemas.microsoft.com/office/powerpoint/2010/main" val="35871793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p:txBody>
          <a:bodyPr/>
          <a:lstStyle/>
          <a:p>
            <a:fld id="{C1FF99C7-1E05-4F5E-A0AA-0D603BD7B285}" type="datetimeFigureOut">
              <a:rPr lang="en-IN" smtClean="0"/>
              <a:t>17-12-2014</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A0E17744-77EE-448F-8E6F-087E1289CA20}" type="slidenum">
              <a:rPr lang="en-IN" smtClean="0"/>
              <a:t>‹#›</a:t>
            </a:fld>
            <a:endParaRPr lang="en-IN" dirty="0"/>
          </a:p>
        </p:txBody>
      </p:sp>
    </p:spTree>
    <p:extLst>
      <p:ext uri="{BB962C8B-B14F-4D97-AF65-F5344CB8AC3E}">
        <p14:creationId xmlns:p14="http://schemas.microsoft.com/office/powerpoint/2010/main" val="29270161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IN"/>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p:txBody>
          <a:bodyPr/>
          <a:lstStyle/>
          <a:p>
            <a:fld id="{C1FF99C7-1E05-4F5E-A0AA-0D603BD7B285}" type="datetimeFigureOut">
              <a:rPr lang="en-IN" smtClean="0"/>
              <a:t>17-12-2014</a:t>
            </a:fld>
            <a:endParaRPr lang="en-IN" dirty="0"/>
          </a:p>
        </p:txBody>
      </p:sp>
      <p:sp>
        <p:nvSpPr>
          <p:cNvPr id="8" name="Footer Placeholder 7"/>
          <p:cNvSpPr>
            <a:spLocks noGrp="1"/>
          </p:cNvSpPr>
          <p:nvPr>
            <p:ph type="ftr" sz="quarter" idx="11"/>
          </p:nvPr>
        </p:nvSpPr>
        <p:spPr/>
        <p:txBody>
          <a:bodyPr/>
          <a:lstStyle/>
          <a:p>
            <a:endParaRPr lang="en-IN" dirty="0"/>
          </a:p>
        </p:txBody>
      </p:sp>
      <p:sp>
        <p:nvSpPr>
          <p:cNvPr id="9" name="Slide Number Placeholder 8"/>
          <p:cNvSpPr>
            <a:spLocks noGrp="1"/>
          </p:cNvSpPr>
          <p:nvPr>
            <p:ph type="sldNum" sz="quarter" idx="12"/>
          </p:nvPr>
        </p:nvSpPr>
        <p:spPr/>
        <p:txBody>
          <a:bodyPr/>
          <a:lstStyle/>
          <a:p>
            <a:fld id="{A0E17744-77EE-448F-8E6F-087E1289CA20}" type="slidenum">
              <a:rPr lang="en-IN" smtClean="0"/>
              <a:t>‹#›</a:t>
            </a:fld>
            <a:endParaRPr lang="en-IN" dirty="0"/>
          </a:p>
        </p:txBody>
      </p:sp>
    </p:spTree>
    <p:extLst>
      <p:ext uri="{BB962C8B-B14F-4D97-AF65-F5344CB8AC3E}">
        <p14:creationId xmlns:p14="http://schemas.microsoft.com/office/powerpoint/2010/main" val="32554427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p>
            <a:fld id="{C1FF99C7-1E05-4F5E-A0AA-0D603BD7B285}" type="datetimeFigureOut">
              <a:rPr lang="en-IN" smtClean="0"/>
              <a:t>17-12-2014</a:t>
            </a:fld>
            <a:endParaRPr lang="en-IN" dirty="0"/>
          </a:p>
        </p:txBody>
      </p:sp>
      <p:sp>
        <p:nvSpPr>
          <p:cNvPr id="4" name="Footer Placeholder 3"/>
          <p:cNvSpPr>
            <a:spLocks noGrp="1"/>
          </p:cNvSpPr>
          <p:nvPr>
            <p:ph type="ftr" sz="quarter" idx="11"/>
          </p:nvPr>
        </p:nvSpPr>
        <p:spPr/>
        <p:txBody>
          <a:bodyPr/>
          <a:lstStyle/>
          <a:p>
            <a:endParaRPr lang="en-IN" dirty="0"/>
          </a:p>
        </p:txBody>
      </p:sp>
      <p:sp>
        <p:nvSpPr>
          <p:cNvPr id="5" name="Slide Number Placeholder 4"/>
          <p:cNvSpPr>
            <a:spLocks noGrp="1"/>
          </p:cNvSpPr>
          <p:nvPr>
            <p:ph type="sldNum" sz="quarter" idx="12"/>
          </p:nvPr>
        </p:nvSpPr>
        <p:spPr/>
        <p:txBody>
          <a:bodyPr/>
          <a:lstStyle/>
          <a:p>
            <a:fld id="{A0E17744-77EE-448F-8E6F-087E1289CA20}" type="slidenum">
              <a:rPr lang="en-IN" smtClean="0"/>
              <a:t>‹#›</a:t>
            </a:fld>
            <a:endParaRPr lang="en-IN" dirty="0"/>
          </a:p>
        </p:txBody>
      </p:sp>
    </p:spTree>
    <p:extLst>
      <p:ext uri="{BB962C8B-B14F-4D97-AF65-F5344CB8AC3E}">
        <p14:creationId xmlns:p14="http://schemas.microsoft.com/office/powerpoint/2010/main" val="7650237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1FF99C7-1E05-4F5E-A0AA-0D603BD7B285}" type="datetimeFigureOut">
              <a:rPr lang="en-IN" smtClean="0"/>
              <a:t>17-12-2014</a:t>
            </a:fld>
            <a:endParaRPr lang="en-IN" dirty="0"/>
          </a:p>
        </p:txBody>
      </p:sp>
      <p:sp>
        <p:nvSpPr>
          <p:cNvPr id="3" name="Footer Placeholder 2"/>
          <p:cNvSpPr>
            <a:spLocks noGrp="1"/>
          </p:cNvSpPr>
          <p:nvPr>
            <p:ph type="ftr" sz="quarter" idx="11"/>
          </p:nvPr>
        </p:nvSpPr>
        <p:spPr/>
        <p:txBody>
          <a:bodyPr/>
          <a:lstStyle/>
          <a:p>
            <a:endParaRPr lang="en-IN" dirty="0"/>
          </a:p>
        </p:txBody>
      </p:sp>
      <p:sp>
        <p:nvSpPr>
          <p:cNvPr id="4" name="Slide Number Placeholder 3"/>
          <p:cNvSpPr>
            <a:spLocks noGrp="1"/>
          </p:cNvSpPr>
          <p:nvPr>
            <p:ph type="sldNum" sz="quarter" idx="12"/>
          </p:nvPr>
        </p:nvSpPr>
        <p:spPr/>
        <p:txBody>
          <a:bodyPr/>
          <a:lstStyle/>
          <a:p>
            <a:fld id="{A0E17744-77EE-448F-8E6F-087E1289CA20}" type="slidenum">
              <a:rPr lang="en-IN" smtClean="0"/>
              <a:t>‹#›</a:t>
            </a:fld>
            <a:endParaRPr lang="en-IN" dirty="0"/>
          </a:p>
        </p:txBody>
      </p:sp>
    </p:spTree>
    <p:extLst>
      <p:ext uri="{BB962C8B-B14F-4D97-AF65-F5344CB8AC3E}">
        <p14:creationId xmlns:p14="http://schemas.microsoft.com/office/powerpoint/2010/main" val="13813936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IN"/>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1FF99C7-1E05-4F5E-A0AA-0D603BD7B285}" type="datetimeFigureOut">
              <a:rPr lang="en-IN" smtClean="0"/>
              <a:t>17-12-2014</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A0E17744-77EE-448F-8E6F-087E1289CA20}" type="slidenum">
              <a:rPr lang="en-IN" smtClean="0"/>
              <a:t>‹#›</a:t>
            </a:fld>
            <a:endParaRPr lang="en-IN" dirty="0"/>
          </a:p>
        </p:txBody>
      </p:sp>
    </p:spTree>
    <p:extLst>
      <p:ext uri="{BB962C8B-B14F-4D97-AF65-F5344CB8AC3E}">
        <p14:creationId xmlns:p14="http://schemas.microsoft.com/office/powerpoint/2010/main" val="14106640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IN"/>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1FF99C7-1E05-4F5E-A0AA-0D603BD7B285}" type="datetimeFigureOut">
              <a:rPr lang="en-IN" smtClean="0"/>
              <a:t>17-12-2014</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A0E17744-77EE-448F-8E6F-087E1289CA20}" type="slidenum">
              <a:rPr lang="en-IN" smtClean="0"/>
              <a:t>‹#›</a:t>
            </a:fld>
            <a:endParaRPr lang="en-IN" dirty="0"/>
          </a:p>
        </p:txBody>
      </p:sp>
    </p:spTree>
    <p:extLst>
      <p:ext uri="{BB962C8B-B14F-4D97-AF65-F5344CB8AC3E}">
        <p14:creationId xmlns:p14="http://schemas.microsoft.com/office/powerpoint/2010/main" val="28454026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IN"/>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1FF99C7-1E05-4F5E-A0AA-0D603BD7B285}" type="datetimeFigureOut">
              <a:rPr lang="en-IN" smtClean="0"/>
              <a:t>17-12-2014</a:t>
            </a:fld>
            <a:endParaRPr lang="en-IN"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0E17744-77EE-448F-8E6F-087E1289CA20}" type="slidenum">
              <a:rPr lang="en-IN" smtClean="0"/>
              <a:t>‹#›</a:t>
            </a:fld>
            <a:endParaRPr lang="en-IN" dirty="0"/>
          </a:p>
        </p:txBody>
      </p:sp>
    </p:spTree>
    <p:extLst>
      <p:ext uri="{BB962C8B-B14F-4D97-AF65-F5344CB8AC3E}">
        <p14:creationId xmlns:p14="http://schemas.microsoft.com/office/powerpoint/2010/main" val="39431914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png"/></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2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mailto:a@x.com"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985750" y="4797152"/>
            <a:ext cx="4667240" cy="1077218"/>
          </a:xfrm>
          <a:prstGeom prst="rect">
            <a:avLst/>
          </a:prstGeom>
          <a:noFill/>
        </p:spPr>
        <p:txBody>
          <a:bodyPr wrap="none" rtlCol="0">
            <a:spAutoFit/>
          </a:bodyPr>
          <a:lstStyle/>
          <a:p>
            <a:r>
              <a:rPr lang="en-IN" sz="3200" b="1" i="1" dirty="0" smtClean="0"/>
              <a:t>Vuclip Prime Product Bible</a:t>
            </a:r>
          </a:p>
          <a:p>
            <a:pPr algn="r"/>
            <a:r>
              <a:rPr lang="en-IN" sz="2000" b="1" i="1" dirty="0" smtClean="0"/>
              <a:t>(Mobile app)</a:t>
            </a:r>
            <a:r>
              <a:rPr lang="en-IN" sz="3200" b="1" i="1" dirty="0" smtClean="0"/>
              <a:t>  </a:t>
            </a:r>
            <a:endParaRPr lang="en-IN" sz="3200" b="1" i="1" dirty="0"/>
          </a:p>
        </p:txBody>
      </p:sp>
      <p:sp>
        <p:nvSpPr>
          <p:cNvPr id="4" name="AutoShape 2" descr="data:image/jpeg;base64,/9j/4AAQSkZJRgABAQAAAQABAAD/2wCEAAkGBxIHBhQUBxQVFRMXFhgXFxUYFxkfGBkcHRUXGBseHiIeHykkGRomIBgZITEhJTUtLi4uFyE/ODMsOigtLysBCgoKDg0OGxAQGzQmICYsLTQsMCwvLCwtLCwsLC4sLC0sLSwuLCw0LDQtLCwsLCwtLCwsLCwsLCwsLCwsLSwsLP/AABEIALEBHAMBEQACEQEDEQH/xAAcAAEAAgIDAQAAAAAAAAAAAAAABQYEBwIDCAH/xABIEAACAQIDBAQHDAkCBwAAAAAAAQIDEQQFBgcSITETQVFxIjJhgZGhshQ1NkJSU2Jyc3Sx0RUXIzSSk6KzwjOCFiQmVMHD0v/EABoBAQACAwEAAAAAAAAAAAAAAAAEBQECAwb/xAA2EQEAAgECAQcLBAMBAQEAAAAAAQIDBBEFEiExMkFRcRMUM1JhgZGhscHRFTRy8CJC4YLxQ//aAAwDAQACEQMRAD8A3i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E6nz6lpvJ5V8bdpWUYrnKT5RX59STO+m09tRkjHVpe8UjeWrv1z1+musLS3Pk9JLe/itb1F7+hU2687+CJ557ElhdtFN2914Sa7dypGX4qJxtwK/wDrePfG35bRq69sJjCbWsurx/butS8kqd/YcuBGvwbUx0bT4T+dnSupxymMJr7LMWl0WLpK/wAu8PbSsR78O1Vemk+7n+m7pGWk9qbw2Y0cV+7Vac/qzi/wZFtjvXrRMN4mJZRoyAAAAAAAAAAAAAAAAAAAAAAAAAAAAAAAAABr3bh8EIfeIexULfgv7if4z9YRtX1Pe0UeqVoAAAfLcQbyzsLnGJwf7niK1P6lWcfwZytgxX61YnxiG8ZLR0Su+z/X+MpZ/Ro5pVlWo1Zxp+HxlGUnuxalz8ZxTvdW7OZWa/huGcVr0rtMRvzfPmSMGe02ist5nllgAAAAAAAAAAAAAAAAAAAAAAAAADjOah47S72ZiJnoHzpI25r0jaRzMAAA17tw+CEPvEPYqFvwX9xP8Z+sI2r6nvaJbsuJ6pWu+GDqTp70Kc3H5SjK3psaeUpvtvHxbcme50J35G7V9DDnRpSrztQi5Psim36jE2ivTOzMVmX2tSlQnavFxfZJNP1itotG8TuTWYSGlfhVg/veH/vwOWq9Bk/jb6S64PSQ9RnhFso2K2lYfCaueDxFOaipqm6za3VN25x+Rdpb1/NbiWleFZLafy0T2b7ez8+xwnPWL8heSrdwCkYHaRQx2rvceHpzacpQjWTW65RTb4fI4NKV/NbiWd+F5Kafy0z7dvZ+XCM9ZvyYdmtNoNLSeZU6NelOpKUFUk4tLdg5Simr+NK8ZcOHLmY0fDb6qk3idufb3/2WcuaMcxErjCaqQTjyauitmNnZyApOn9olLOtVTwlOlKNnUUKm8mpuF78LeCmk2uL5dRZZ+G3w4IzTPdzd27hXPFr8ldW91eEVruq+aa4w+Dm44VOrJdcbKHpfPzJlpg4TmyRvb/Hx6fgjX1VK80c6Ie0Oe9/oRt9d/kTP0Wvr/L/rj55Pclcs11h8VNRxcZUm+t2cPSuK86ImbhGakb0nlfV1pq6T08y1QkpxTg7p8U1yZVzExO0pSsVNYwhqD3P0b3d/o3O/xr25W5X4FnHDLTp/K8rn2329nijTqY8pydloKtJAOvEVlh6Ep1OUU5PuSuzatZtaKx2sTO0boDTeq457jZU1TcGo7ye9e6TS48OD4on6zh86akX5W/Ps4YtRGSdtnLU+qFkVaEVTc5SW9zskr27Hd8zGi0E6mJtvtEGbP5PaNmLjtd4ehTXuaMqkmk7Lgo3XJt9fdc64uEZrTPKnaGttXSOjnRT2hz3vBoRt9d/kS/0Wvr/L/rl55Pck8t15QxNS2NjKk+2+9HztcV6CLm4RlpG9J5Xyl1pq6zzTzJbPsvjm+Ch0UYVGp05JuzW7vxc7PsaXnIemyzhvO8zHNPx25nbJWLxzIHNNMVsRia7w6ioTd9xNK/RwiqPcruXoRNw63HWtYt0x2+Mzyvs42w2mZ2/u3QukOEFfsKmUp9MABQNtqX/Bib6q9N+qaLbgv7n3Sj6mN6O/Q2gcPkWDhPGwjUxLSlKcldQbXiwT5W5b3N8e5c9dxLJntNaztXsjv8TDgikc/Su1uBWSkNdbSa+Tuo6We+DiXFNVKVO9WC+K5Nc19GXo6y44bXWbcvF1e6Z5p8PyjZ5xdFulS9mOjKeo8fUqY972HoySsrrpJPivKo24tcH4S8pacT19tPSK060/L/qNgwxed56G8sFgqWAw6hgqcKcFyjCKSXmR5a+S17b2nefasYiI6GJqKvhsLlU556oOgl4W/HeXF2StZ3bbskjpp65bZIjFvyuzZreaxG9mjZ+4J65wU9MOfRyxVDepzi1uPp6fit84vs5q3lVvVV8481yRn23itueO3mlBryPKxNHoY8esWpNtGleCx2Cj2RrpeiE/wi/9vYz0PBdZ/wDhb/z94+/xQtVi/wB4WLZVqr9PZL0WMlfEUEoyb5zhyjLyvhZ+VX6yFxXR+Qy8qvVt8p7Y/Drp8vLrtPTDr2s6q/QuTdBg5Wr101wfGFPipS4cm/FXnfUbcJ0flsnLtH+NfnPd+TUZeRXaOmULsX0qqdH3djY8ZXjQTXJcVKfkvxivJfqZK41rN58hWf5faPv/APHPS4to5coHbn8L4fdKf92uS+B/t5/lP0q01fWhuzLfe6l9nD2UeXydefGU6vQyTRl5+2cO21CnbrqYj+1VZ67iP7KfCv1hW4fTfFsraLm0qMY0KDa3lvTt1q9lHufG5WcI01bTOW0dHR+XXV5Jj/GHTpbRsMThI1s0u1JXjTXBW6nJ8+POyN9dxO1LzjxdnTP4Yw6aJjlWWZaYwe7boIeh39JWef6n15SfIY+5X8+0LGVPeybhL5uT8F9zfJ9/AsNLxe0Tyc3R3o+XSR00TWj8urZZlO5mD47zcY3vurhwv33fnIXEM2LNl5WPu+LtgpaldrKHifhs/vX/ALC/p+y/8fZBn03vbZPJLUAw8595632U/YZ20/pqeMfVpk6s+CgbNvf6X2MvbpnoOM+gj+UfSUHSdf3O3aX760vs/wDJmnBvRW8fszrOtHgaX0eswwqq5jJqMvFhHg2u1vqXcY13E5xXnHjjnjpkw6aLRyrLUtKYNRt0MfTK/wCJU/qOp9f6JXm+PuV7UWio0sNKplLacU26bd0117r538jLDR8WtNopm7e38o+XSxEb1cNnGay90yw9RtwcXKH0WnxXc7383lOnGNPXkxljp32n2saTJO/JbAPPp4AAAa824q+j4X/7iHsVC34J+4nwn6wjarqe9l6G19h88wUIY2caeJSUZRk7KbS8aDfB357vNet8ddw3JgtNqxvXv7vFnDnreNp6V3K5Ia32l4fKI1XWzpt4ndsoUp2qTtyUlxSXVvO3n5Fzw22s25GLq98xzR/e5Fzxi6bdKm7MdZ09OZhUp49buHrSTurvopLgr9bjbg3z4LyllxPQW1FItXrR84/KPp80UnaehvHAY6lmFBTwM4VIvlKEk16jy1qXpO142n2rGJieeGJqTD4XFZTOGfOCoSXhb8t1cHdO91ZppM6ae2WmSLYun2MXisxtZox+4Ya6wUNMqo6ccVh96pOTe++np+KrK0V2vnfuv6qPLzpck59t+Tbmjs5pV9eR5WIo9EHj1k6sVh44vDShiUpQnFxlF8mmrNG1bTWYtHTDExvGzz9iqVbZvri9K8oxd434KrRk+Kb7eFr9Uo3PX1mnENLtPTPymP78FbO+DJzOWW4attG1y5Ym6g3vz7KdKLsoLsbVoryyb7TGS9OH6XavT2e2e/8AvZzFYnPk3noegaNKNCio0UoxikopckkrJLyHkJmZneVm1Nt0yeUpUMVTV4pOjUfWuLlC/ku5rva7T0HAs8RysU+Mff7IWsrO0WT2z3XmHzLKKdLMqkKWIpxUGptRU0kkpRb4Ntc1zvfqsROIcOyYsk2pG9Z+Xsl1w562jaelI6u15hcgy+ToVIVa7T6OlCSlx6nK3ixXN37OFzhpOH5c943javbM/b2tsmatI6Wv9imUzxmoamKrcY0oyjvNc6k+dvKo717fLXaW/Gc1aYoxR0z9I/vyRtLXe03lc9pGVym4V6Suktyfk43i+7i16CNwfURG+KfGPu21dJ5rQaX1jTo4KNLNLxcUoxna6aXK/Wn1DXcMva85MXPv2GHUxEcmyzf8RYTdv09L+JFZ5lqPUn4JPlsfegM+1xTpUnHJ/Dm/jteDHuv4z9RP0vCb2nfNzR3dqPl1URG1EpozM62a5W549K6k0pJW3lZf+brzEXiOnx4MvJx93wddPe1672UTGSUNZyc2klibtvkl0hfY4mdHER6n2Qbem97Zv6Yw3z9L+ZH8zzHm2b1J+ErLylO8/S+H+fpfzI/mPNs3qT8JPKU74M4d8mrW+an7DGn9NXxj6l+pPgoOzb3+l9jL26Z6DjPoI/lH0lB0nX9zt2l++tL7P/JmnBfRW8fszrOtHg7tJ6uhg8IqOZ3SjwhNK/Dsfd2nPX8Mte85MXb0x+GcGoiscmy0rUeEcL9PTt38fRzKnzHU77ciUry+P1lf1JrOn7llTyp70pKznxSimuNr82WOj4VflxfLzRHY4ZtTXbajE2b5ZKWMlXmrQUXCP0m7Xt5El6zvxjPXkRijp6ZaaSk78psI88ngAABr3bh8EIfeIexULfgv7if4z9YRtX1Pe0Vz5nqla7aeJnTpbtOclH5Kk0vRexpNKzO8wzypdSVuRuxL6ZYfaU3RqXotxl2ptP0o1msTG0sxaY6CrN1ql6zcpdrd36WIrERtBNplJaV+FWD+94f+/A5ar0GT+NvpLrg9JD1GeEWwBWNe6Qjq3LYxUlTqwlenUava/CUX9F2XniidoNbOlvM7bxPTH0cs2KMkbOWhdJw0nlbgpb9Wb3qlS1r24RSXVFL1t9pjXa22qycroiOiDFijHGyykJ1dOMwsMdhZU8XFThJWlFq6aNqXtS0WrO0wxMb80tWZ3sbVSvKWSV1GL5U6sW7Ps3077vem+HNl9h45MREZa7z3x+P+odtHH+sunKNjUlXTzjER3E+MKUXd/wC6Vrehm2bjkbbY68/fP4/6V0frS2nlOWUsnwEaOXQUKcVwS9bb5tvm2+ZQ5ct8t5ved5lMrWKxtDKnBTg1NJp8GnyZpEzE7wyqea6Eo4mblgZOk38W29DzK6a9JbYOL5KRteOV8pRL6Ss89eZFfq9q3/1ofwslfrVPUn4ufmdu9J5XoKlh5p5hN1X8lLdj5+N2Rs/GMl42xxt85dKaSsdbnW6lTVKmlSSSSsklZJFRMzM7ylRG3NCkZ3oipjczqVMLUgozk5Wle6b58k7ovNNxamPFFL1neO5DyaWbWmYlgfq+xHzlL+r/AOTv+tYfVn5flz8zv3wfq+xHzlL+r8h+tYfVn5Hmd++F5wuWqhkqoTk2lT6Ny634NiiyZ5tmnLEdu6dWm1OT7EHpPSs8kx86mInGV4uEVFPk5J3d+T8FcPKTtfxCuoxxSsbc+7hg0847TMyhNpfvrS+y/wAmTuC+it4/Zx1nWjwZ1HRVLMcpozw85U5ypQlL40W3FNuzat5mcLcVyYstq2jeImfZPS3jS1tWJjm5mG9ntbf4Vqdu20r+g7frWPbqy08zt3pPLNA0qE08wm6lvipbsfPxbfqIubjGS0bY42+cutNJWOtO63UqUaNNRpJKKVkkrJFRa02neelKiNuaHMwyAAAGvdt6/wCkIfeIexULfgv7if4z9YRtX1Pe0UeqVoAABgAbyMs7Lfs601XzXUmHqRpzVGlUhVlVatHwJb6Sb8ZtxSsr8+oruI6vHiw2rv8A5TExt48yRp8dptFux6IPHLMAAAAAAAAAAAAAAAAAAAABQdo2Bq18dSlQhKUdzd8FN8d5u3DvL7hGalaWradp3350HV0mZiYhcsmoyw+UUYVlaUaUItdjUUmU+otFstrR0TM/VLxxtWInuZhxbgAAAAAAIDW+nFqjIZUXLcldThLqUle1/I02n3krRaqdNli+3N2+Dnlx8uuzUD2UZl026o0bX8fpfB7+V/Uei/WNNtvz/BB80ukMLsbxdS3uqvQh27u/Jr1Rucbccwx1azPwj8t40c9sprCbF6UY/wDO4qpJ/QhGK/qcvSR78dv/AK0j3zv+G9dJXtlL4TZJltCP7ZVqvlnUtf8AlqJGvxnUz0bR4R+d3WNNjjsTWG0LluGf7PCUX9Zb3tXI1uIam3Tefp9G8YqR2JrCZfRwX7nSp0/qQjH8ERr5L360zPi3iIjoZJoy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H/9k="/>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5" name="AutoShape 4" descr="data:image/jpeg;base64,/9j/4AAQSkZJRgABAQAAAQABAAD/2wCEAAkGBxQSDhUUEBAWFBAUEBURGBQVFRQYFhQWFBQWFhcUFBUYICggGBolGxQXITEhJSotLy4uGB8zODMsNygtLisBCgoKDg0OGhAQGywlICQsLCwsLDAuLCwsLCwsLCwsLCwsLCwsLCwsLCwsLCwsLCwsLCwsLCwsLCwsLCwsLCwsLP/AABEIAH8BjQMBEQACEQEDEQH/xAAcAAEAAgMBAQEAAAAAAAAAAAAABgcBBAUDAgj/xABHEAACAQIBCAQJCAgGAwAAAAAAAQIDEQQFBgcSITFBUSJhcYETIzJyc5GhsbIUMzVCUoKzwhU0Q1RikqLBFiRTdNHSJUTw/8QAGgEBAAIDAQAAAAAAAAAAAAAAAAMEAQIFBv/EADQRAQACAQIEBAMHBAIDAAAAAAABAgMEEQUSITETMkFRQnGBFCIzNGGRsVKhweEV8CMk0f/aAAwDAQACEQMRAD8AvEAAAAAAAAAAAAAAAAAAAAAAAAAAAAAAAAAAAAAAAAAAAAAAAAAAAAAAAAAAAAAAAAAAAAAAAAAAAAAAAAAAAAAAAAAAAAAAAAAAAAAAAAAAAAAAAAAAAAAAAAAAAYuYAyMgAAAAAAAAAAAAAAAAAAAAAAAAAAAAAAAAAAAAAAAAAAAAAAAAAAAAABEc9s9Y4FqnCHhMRKOtqt2jCLdk5NbeD2F/R6G2o6zO0IcubkQmnpRxald06Djy1Zr26x1J4Rh26TKt9ptu6WG0sy/aYNPm4VWvVFx/uQW4P06X/t/tvXVe8OrhtKmFfl0q0O6El7JFe3Cc0dphvGpq6uGz/wABP/2NXz4Tj71Ygtw7UV+FJGek+rq4XODC1fm8VRl1KpC/quV74MtPNWW0XrPaXRhNNXW1c0RdYbbs3MbshkAMgAAAAAAAAAAAAAAAAAAAAAAAAAAAAAAAAAAAAAAAAAAAAGGJFI6UvpWp6Ol8J6fhX5eI+bnan8REjooAAAANAelCtKDvTnKD5xk4v1o0tStu8Q2i0x6uphs6cZT8jGVe+TkvVK5BbRYLd6w2jLeO0urhtIuOhvqwn59OO3+XVILcL08+kx9W8ai6b5j59fLKnga8FCvq60XC+pNLekndxa32u77Tla3h/gRzVneqzhz8/SU4RzVgAAAAAAAAAAAAAAAAAAAAAAAAAAAAAAAAAAAAAAAAAAAAAKQ0pfStT0dL4T0/Cvy8fVz9T50SOirgAANwAAAAEgzAf/lsN6SX4cyjxGP/AF7f99U2Hzr8PKukxcbjNwAADFwFwFxuMgAMXG4XAyAuAAALgAFwMXAyAAAAMXAXAXAyAAxcDIAAAAAAAAAAApDSl9K1PR0vhPT8K/Lx9XP1PnRrA4GpWnqUacqk+UU33vkusu5clMcc152QVrNp6JHR0d4+Su6MY9UqkL+y5StxTTxPSZ/ZP9nu18fmNjqSu8O5pb3TlGdvup39hvj4lp7TtFv3a2wXhHZRs2mrNOzT3prg0XomJ6wimJjuwGOvo7mS80cZiEpUsPLUf152hHu1trXYU8mu0+OdplLXDezpS0cY5L5uD6lUjf2kUcU03vP7Nvs+RwMqZGr4Z2xFGdO7sm10X2SV0+5lvFqMeXyWR2paveHRzA+lsN6SX4cyDiP5e/0/lvg88L8PKOkgOlnKFejRpeAnOnCc5Kc4NxleycY6y2pPpPuOpwvFjve0XjefRW1NrRX7r40YZ1Srxlh8RNyrQWvCcn0pw4pvjJX9T6mZ4no4xzGTH2k0+XmjaVgI5SyMCoNIWeFSeKdLC1pwpUnquVOTi51E+k9aO2y3dqfUeg4foaeHz5I79lHNmnfaFg5k4qtVydRniLurKLd3vlHWepJ9bjZ95x9ZSlc9q07QtYpnk3lVeSc7sXLKNOo682qleEXTcn4PVnNR1VDcrJ77Hfy6HFGCYiO0b7qdctvE6ryR5h0BmBA9LGVqtChRhRqSp+EnLWlBuMrQStFNbVdy4cjqcLw1yXtNo32VtTaax0eminKdWvhKirVJVHTrasZTblKzinZye12d9/MxxTDTHljkjbo209ptHVNMRXjCDlNqMYq7b4HNrWbTtCaZ2QvK2eU5NrDrVj9uSTk+tLcu/wBh2MHDYiN8k7/oq31HpCP1sp1pvpVqjfLWlb1LYXowYa/DCHntPq+Y46tB7KtSL8+S/vtE4cVunLDPNaHZybnfWg0qvjYdykuxrf3lTLw6lo+50b1zzHdN8nZQhXpqdOV1ua4p8pLgzj5MdsduWy3W0WjeHHz3xs6dCPg5OLnU1W07O1m7JrduLWgx1vknm67I81piOjxzFx06lOpGpNy1JRs5Nt9K91d7WthvxHFXHeNo2a4LTMdUpOesAACKZ95RqU404U5OGvrNuLado22XW23S9h0eH4aZJmbemyvnvNY6PfMjGzqUJeEk5OE9VNu7tZOzfE04hirTL0jZtgtM16tbPrHVKapxpzcVLWbcW03bVsrrbbayTh2Kl5mbQ1zzMR0cnC521YYdQ8qom/GTd7R4K3F9bLV+H47ZObtCKM8xG0OXicsV6j6defYpOK9UbIsV02GnaEc3tPq14YuondVZp81OS/ubzjxT8MHNb3dTJ+dGIptXn4SPKe3+reV8mgxZP0b1zTCb5Ey3TxMbx2TXlQe9da5rrOPn018M7T29Ful4tDqEDcAAAAAAAAAU9ntk14nL6oRdnUVKN+SUHKT7ops9Do8sYtFN59FHLXmyxC0cjZIpYWiqdCCjFb39aTt5UnxZws2a+W3Ned1ylIrG0OgRtnhjMVClTlUqSUacIuUpPckjNazaeWI6kzERvKpc+Mt5PxkZSpKccTHyang7RqpbNSW2/Y2tljv6HT6rBaIt5Z/spZr47/N0dFua9OdP5XWipvXcaUWrxWo7ObXF3TS5W6yHiestzeFTt6/qzpsXTmlZ6OKuDAjWdec+Dw6dHFeMco7aSip9F8ZJ7F3st6bS5sk82P8AdDky1r0srbNqND9O0HhXJ0HUlKKmmpQvTneD52tvOzqPF+x28Xv0/lVpt4scvZd6PNug0MtZMhicPOjU8icbdaa2qS607MkxZbYrxerW1YtG0qFqwrYDG2vq16FTY+DtufXGSfqZ6uJpqcO3pP8ALm7TitsvjIOVoYvDQrU901tXGMl5UX1pnlc2G2K81t6OjS8Wjdw9ImcfyTCuNN/5iteEOcY/Wqdy3dbRZ4fpfGy9fLCPPk5YVnmLm98txaUl4inapUfNX6MO2T9ikdvXamMGLp3np/tUw0m9t17RjbYti3WPLb9XSfnPIf63h/8Ac0fxYnsc34M/Kf4cqvmj5v0eeOdUArTTR5GG8+r7oHa4N5rfT/KrqvLD30Nfqtf/AHC/DiacY/Er8jS+WW3n5j26kaKfRjFTl1t3t6l7zPDMMTvkn5Got12fOaubkasPC1tsG7RhuvbZeXVfgNbrLUt4dGMWLm6ymuHw8YK0IRiuUUl7jkWta3WVqI2fdSmpK0kmuTV0N5jszMRPdGsuZpQmtbDpQqfZ3Ql3LyX2F/Ta+1J2v1hBfBEx0e+aORp4eM3VavNx6Kd0tW+2/N39hprdTXNNeX0ZxY5rHVq6QfmafpX8LJOGfiSxn7Q8NHm6t2w90jfinmq103aUyOWsgACFaRPKoebU98Dr8L+P6f5VdR3hs6PvmavpV8KIeJ+ePk20/la2kPyqPZP8pLwztb6NdR6OXmxkP5TNubapQavbfJ/ZT4dpa1uqnDHLXujxY+bunuDybSpK1OnGPWltfa97OFfLe872lcrWsdm1KF1Zq66zTefRtPVwssZr0qsW4RVOrvTirRb/AIo/3LeDW5McxFusIr4a2QXB4meHxClulTk1Jc7O0ov2nby0rmxdO09lOLTSy16c00mtzV/WeZmNp2dCH0GQAAAAAAGGYFSZ2ZSWFzjjXavGmqbaW/VlTcJW69WTPQaXDOXRTWO87/yo5J5csStTB4qFSnGdOSnCS1lJO6aZwbU5LTEx1XYmJjdsGGWllnJsMTh50at9SpHVdnZrammnzTSfcb48k47xaO8NbV5o2VFnXmZSwNNznjNaUtlOl4NKcnzk9a2qlvdj0Ol4hk1Forydu8qOTBFInqlGibLkJYb5LKSVWnKUopvy4Tk5PV5tNvZysUeK6a0ZPE7xKbTXjl5VgpnIjqtDMiF535hU8ZWdeNZ0arilJuKlBqKsna6adla9+B0dJxG+CvJtvCvlwRfrugma+Gp0suUIUavhoRqSj4TV1VKSpTu4q76PBO+3adTU5L5NHa1427fyrY4iuSIheB5p0QCAaVM3PDUViaUfG0Y9NLfOlvv2x39jZ1eGarw7+HPaf5VtRj5o3hEtHOc6wlaVOtK2Hq7W/sTS2S70rPu5HQ4jo5y1i1O8INPl5ekuNnBlWpj8a6lm3OSp04LhG9oQXW279smWdNhrp8MR9ZR3mcl10ZnZBjgsJGnsdR9OpL7U3v7luXUjzOq1E5sk29PRfxU5au5YrJX51ylhpYTGzha06Fe8b/wy1oPvWq+89hhnxsPT1hy7/dv9V95EytTxWHhWpSvGS2rjGXGLXNM8pmxTivNbOlW3NG8N9sibfNT2lfLUK2JhRpy1lQUtZrdrzaTj3KPrbPRcJwWpWbW9VHU33naEq0SYF08nynJfPVpTj5sVGC9sZFDiuSLZ9o9OibTV2q18+8K44lTt0ZwSv1x2NeqxZ4Zkicc19keoiYnd1MzctQdJUZyUZxuo32KSbvZPmuRV1+mtF/Er2SYMkTG0pXc5ywXMDk5cy7Tw8drUqj3QT29suSLOn01s09O3ujveKxu8s28vfKtZOGpOFnsd007/APHtN9TpPA2677sY8nPDQ0g/M0/Sv4WTcM/En5NNR2eGj3dW7Ye6RvxTzVY03ZMTlLIARkQvSJ5VDzanvgdfhfx/T/KrqO8NnR98zV9L+VEPE/PHybafytbSGulR7J++JLwuOlvo11Po18y8sQpOVKo9WM5ayk9ylZKzfC9kb8Q09r/+Svoxhvt0lO0ziz0W2QNPKeUqdCDlUlbkuMnyiiXFitkttDW1orG8qxqOVeu7Lp1aj2LnJno45cOLr6QoT963T1WvQp6sUuUUvUrHmZneZl0IehhkAAAAAAAApDSl9K1PR0vhPT8K/Lx9XP1PncjImceJwj8RVai3dwaUoP7r3dqsyxm0mLN5o+vqjpltXsllDSvXS6eGpSfOMpR9juULcGpv0tP7Jo1fvDXx+lDFTTVKnTpX42c5Ls1tnsNsfB8cTvad2LaqZ7IZjcZUrVHOtUlUm98pO77OpdSOljx1pXlrG0K9rTbu8qdRxkpRk4yTupJtNPmmtzN5rExtMdCJ67phkvSRjKSSqalZLjNWlblrRtfvTObk4VhvPTeFiuotH6ulU0sVrdHCU0+bnJr1JIg/4av9U/s2+1T7I3lzPHF4tONSrq0n+zprVi/Oe+XY3Yu4OH4cX3o7/qivntYzA+lsN6SX4cxxH8tf6fyxg88L8PKOmAfM4pqzV01aw7CiM+s3vkWLagvEVLzpvkr7YfdfsaPU6DU+Nj6z1ju5ubHy2STRPm5rTeLqx6MW4Uk+MrWlU7FdxXXfkU+K6rePBr9f/iXTY/ilaljhLrIEF0h5mvFePw6/zEY6rhdLwsVeyTexTXBvfu5HT4frfB+5fy/wrZ8PP1hWGBynicFVkqVSdGonaUWvihNWfeju5MOHU13nqqRa9J6OhlDPnHVoassQ4xas/BxjBv7yV13NEWPhuCk7xG/zbTnvbo+80czquMqKUoyp4ZO8qjVtZfZp33vr3L2Gmr12PBXaJ+97M48NrT1XhhcPGnCMIR1YQioxitySVkjy9rTaZtPq6ERtGzxypk6Fek4VFse1PjF8GiTFltjtzVYtWLRtKvcrZu1qDb1XOnwnFX2fxLev/tp3cOtx5ek9J9lO+K1erXw2Wq9NWhXmkuDetbulcktpcN+s1hiMlofdbL+JkrSxErdVo/CkYjR4a/DBOW8vnJ+Sa2Il0INp75y2R7XJ7+64y6nHijrP0YritZP8gZFjhoNJ605W1pc7bklwSuzh6jUWzW3nsu0pFYcvSBHxFN8FV29V4sscMnbJO/sj1EdEQyflSrQv4Gpq61r9GDvbd5SfM62XT48u3N6KtbzXs3P8UYv/AF/6KX/Uh/4/B7S38a5/ijF/6/8ARS/6j7Bg9pPGulWZ+V6leE1V2uDVp2Sve+xpbL7PaczXYKYpjlWMN5tHVztIcHei7bPGK/W9Vpex+oscMtETaPkj1ET0ls6Pl4ip6X8qI+J7eJER7NtP5WrpD30eyfviTcL+L6NdT6I7hclValJ1KcHOMZuDUfKTSTvbiulwL1tTSluS3sgrjmY3hjDZTrUdkKs4W+rfYvuvcLYMWT0hmJvVsTzjxTVnXl3KC9qRp9iwx8P92fFvLWoYatiJ9GM6kn9Z3du2T2IknJhwx12hjltZN82821Q6dRqVa3DdC/Bc31nG1WrnN0jstYsXJ1lIikmAAAAAAAAAFIaUvpWp6Ol8J6fhX5ePq5+p86JHRVwxsBnoAAAABtANoEgzA+lsN6SX4UylxH8vf6fymweeF+HlHSAAGrjsnUq0dWvShUje9pxUknzSe5m1L2pO9Z2YmsT3e1ChGEVGEVGMVZRikkkuCS3IxMzM7yzERHZ6GAAxYDTx+SaNdePo06lt2vCMmuxvd3G9Mt6T92ZhrNaz3hp4fNTBQleODpXTum4J2fNa17EttVmtG03n92Ix1j0dhRsV24BkDFgNatk6lN3nRpyfOUIt+to3jJeO0y15YfNPJVCLvGhTT5qnG/uMzlvPeZOSvs20iNsyB51qEZxcZxUovepJNPuZmtprO8SxMb9Gn+g8P+70/wCSJL9oy/1SxyV9j9CYf93p/wAiM/acv9UsclfY/QeH/d6f8iMfaMv9Us8lfZtYfCwpx1acFGPKKSXsI72m872ndmIiOxicLCpHVqQUo77SSaMVtas7xJMRPdnD4eNOKjCKjFblFWQtabdZIiI7IfpD30eyf5Tq8L7W2/RW1Po3dH/6tU9O/ggRcT/Fj5f5lvp/KkNfB05/OU4z86KfvKFb2r2mU01iXhHJFBO6w9JP0cP+Dac2Se9p/djkr7NyMElZKy5IjndtHR9AAAAAAAAAAGGBSOlL6VqejpfCen4V+Xj6ufqPOiR0VcAAAAAAAjtdltfJbX6hMxHdmImU+0Z5sVni44mrTlTpUruOunFzk04rVT+qk3t7DjcT1eOcfh1neVnT4p33W8cBeAAAAAAAAAAAAAAAAAAAAAAAAAAAARPPrAVKkacqcHJR1k1FNta1rOy4bDpcOzUpMxae+yvqKzO2zczKwU6WGfhIuLnVc1F7GlqxjtXDySLX5a5Mm9fZthrMV6pAUkwAAAAAAAAAAAABiRV2lDNetPEfKaEJVIuEYzjFXlFx2KSitrTXLkdvhespWnhXnb2U9RimZ5oV5HBVW7KjUcuShNv1JHZ8Wm2/NH7qvJb2dHDZq42p5ODq/ejqfHYhtrsFfihtGK8+jqYbRzj576UKfn1I/k1ivbimCO0zKSNNeXVw+iiu/nMTTj5sZT9+qQW4xT0p/dtGkn3dXD6J6P7TFVX5ihH3qRBbjGT4awkjSV9ZdXDaN8DHyqc5+fUl+WxXtxPUW9dm8aekOrhc0sFT8jB0tnFx1n65XZXtq89u9pSRjpHo6tHCwgrQpxiuUYpe4gm1p7y22h62MMsgAAAAAAAAAAAAAAAAAAAAAAAAAAAAYsYAyMgAAAAAAAAAAAAAAYaAxYdWNoZMMsmQAAAAAAAAAAAAAAAAAAAAAAAAAAAAAAAAAAAAAAAAAAAAAAAAAAAAAAAAAAAAAAAAAAAAAAAAAAAAAAAAAAAAAAAAAAAAAAAAAAAAAAAAAAAAAAAAAAAAAAAAAAAAAAAAAAAAAAAAAAAAAAAAAAAAAAAAAAAAAAAAAAAAP//Z"/>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1029" name="Picture 5" descr="C:\Users\IBM\Dropbox\Premium APP CFT\Vuclip+ Mocks\phone mocks\Phone mocks Oct 9\imgre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2513" y="2187424"/>
            <a:ext cx="6373713" cy="20389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537105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36512" y="-27384"/>
            <a:ext cx="8229600" cy="1143000"/>
          </a:xfrm>
        </p:spPr>
        <p:txBody>
          <a:bodyPr>
            <a:normAutofit/>
          </a:bodyPr>
          <a:lstStyle/>
          <a:p>
            <a:pPr algn="l"/>
            <a:r>
              <a:rPr lang="en-IN" sz="3600" b="1" i="1" dirty="0" smtClean="0"/>
              <a:t>Movies listing Page</a:t>
            </a:r>
            <a:endParaRPr lang="en-IN" sz="3600" b="1" i="1" dirty="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19872" y="1196752"/>
            <a:ext cx="390525" cy="323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19872" y="1819071"/>
            <a:ext cx="400050" cy="276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7"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38921" y="2251119"/>
            <a:ext cx="352425" cy="285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8"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38921" y="2683167"/>
            <a:ext cx="428625" cy="2952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9"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17489" y="3241485"/>
            <a:ext cx="395287" cy="3315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80" name="Picture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17488" y="3762761"/>
            <a:ext cx="373857" cy="3863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81" name="Picture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438921" y="4288125"/>
            <a:ext cx="352424" cy="36501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TextBox 11"/>
          <p:cNvSpPr txBox="1"/>
          <p:nvPr/>
        </p:nvSpPr>
        <p:spPr>
          <a:xfrm>
            <a:off x="3851920" y="1124744"/>
            <a:ext cx="5112568" cy="461665"/>
          </a:xfrm>
          <a:prstGeom prst="rect">
            <a:avLst/>
          </a:prstGeom>
          <a:noFill/>
        </p:spPr>
        <p:txBody>
          <a:bodyPr wrap="square" rtlCol="0">
            <a:spAutoFit/>
          </a:bodyPr>
          <a:lstStyle/>
          <a:p>
            <a:r>
              <a:rPr lang="en-IN" sz="1200" dirty="0" smtClean="0"/>
              <a:t>Info Icon – clicking on this icon will show a pop-up which displays the content info as passed by the content API</a:t>
            </a:r>
            <a:endParaRPr lang="en-IN" sz="1200" dirty="0"/>
          </a:p>
        </p:txBody>
      </p:sp>
      <p:sp>
        <p:nvSpPr>
          <p:cNvPr id="13" name="TextBox 12"/>
          <p:cNvSpPr txBox="1"/>
          <p:nvPr/>
        </p:nvSpPr>
        <p:spPr>
          <a:xfrm>
            <a:off x="3851920" y="1743199"/>
            <a:ext cx="5112568" cy="461665"/>
          </a:xfrm>
          <a:prstGeom prst="rect">
            <a:avLst/>
          </a:prstGeom>
          <a:noFill/>
        </p:spPr>
        <p:txBody>
          <a:bodyPr wrap="square" rtlCol="0">
            <a:spAutoFit/>
          </a:bodyPr>
          <a:lstStyle/>
          <a:p>
            <a:r>
              <a:rPr lang="en-IN" sz="1200" dirty="0" smtClean="0"/>
              <a:t>Sharing Icon – clicking on this icon will show a pop-up which displays all the social sharing options </a:t>
            </a:r>
            <a:endParaRPr lang="en-IN" sz="1200" dirty="0"/>
          </a:p>
        </p:txBody>
      </p:sp>
      <p:sp>
        <p:nvSpPr>
          <p:cNvPr id="14" name="TextBox 13"/>
          <p:cNvSpPr txBox="1"/>
          <p:nvPr/>
        </p:nvSpPr>
        <p:spPr>
          <a:xfrm>
            <a:off x="3851920" y="2247255"/>
            <a:ext cx="5112568" cy="276999"/>
          </a:xfrm>
          <a:prstGeom prst="rect">
            <a:avLst/>
          </a:prstGeom>
          <a:noFill/>
        </p:spPr>
        <p:txBody>
          <a:bodyPr wrap="square" rtlCol="0">
            <a:spAutoFit/>
          </a:bodyPr>
          <a:lstStyle/>
          <a:p>
            <a:r>
              <a:rPr lang="en-IN" sz="1200" dirty="0" smtClean="0"/>
              <a:t>Dislike icon: this icon just shows an action when the user dislikes any video</a:t>
            </a:r>
            <a:endParaRPr lang="en-IN" sz="1200" dirty="0"/>
          </a:p>
        </p:txBody>
      </p:sp>
      <p:sp>
        <p:nvSpPr>
          <p:cNvPr id="15" name="TextBox 14"/>
          <p:cNvSpPr txBox="1"/>
          <p:nvPr/>
        </p:nvSpPr>
        <p:spPr>
          <a:xfrm>
            <a:off x="3851920" y="2636912"/>
            <a:ext cx="5112568" cy="461665"/>
          </a:xfrm>
          <a:prstGeom prst="rect">
            <a:avLst/>
          </a:prstGeom>
          <a:noFill/>
        </p:spPr>
        <p:txBody>
          <a:bodyPr wrap="square" rtlCol="0">
            <a:spAutoFit/>
          </a:bodyPr>
          <a:lstStyle/>
          <a:p>
            <a:r>
              <a:rPr lang="en-IN" sz="1200" dirty="0" smtClean="0"/>
              <a:t>Like icon: this icon just shows an action when the user likes any video and increments the count of likes </a:t>
            </a:r>
            <a:endParaRPr lang="en-IN" sz="1200" dirty="0"/>
          </a:p>
        </p:txBody>
      </p:sp>
      <p:sp>
        <p:nvSpPr>
          <p:cNvPr id="16" name="TextBox 15"/>
          <p:cNvSpPr txBox="1"/>
          <p:nvPr/>
        </p:nvSpPr>
        <p:spPr>
          <a:xfrm>
            <a:off x="3851920" y="3183359"/>
            <a:ext cx="5112568" cy="461665"/>
          </a:xfrm>
          <a:prstGeom prst="rect">
            <a:avLst/>
          </a:prstGeom>
          <a:noFill/>
        </p:spPr>
        <p:txBody>
          <a:bodyPr wrap="square" rtlCol="0">
            <a:spAutoFit/>
          </a:bodyPr>
          <a:lstStyle/>
          <a:p>
            <a:r>
              <a:rPr lang="en-IN" sz="1200" dirty="0" smtClean="0"/>
              <a:t>Settings icon: this icon just shows  various quality options which the user can select; we can keep the options as Auto; Low; Medium; high </a:t>
            </a:r>
            <a:endParaRPr lang="en-IN" sz="1200" dirty="0"/>
          </a:p>
        </p:txBody>
      </p:sp>
      <p:sp>
        <p:nvSpPr>
          <p:cNvPr id="17" name="TextBox 16"/>
          <p:cNvSpPr txBox="1"/>
          <p:nvPr/>
        </p:nvSpPr>
        <p:spPr>
          <a:xfrm>
            <a:off x="3851920" y="3800073"/>
            <a:ext cx="5112568" cy="276999"/>
          </a:xfrm>
          <a:prstGeom prst="rect">
            <a:avLst/>
          </a:prstGeom>
          <a:noFill/>
        </p:spPr>
        <p:txBody>
          <a:bodyPr wrap="square" rtlCol="0">
            <a:spAutoFit/>
          </a:bodyPr>
          <a:lstStyle/>
          <a:p>
            <a:r>
              <a:rPr lang="en-IN" sz="1200" dirty="0" smtClean="0"/>
              <a:t>Rewind: this button rewinds the video exactly by 10 secs </a:t>
            </a:r>
            <a:endParaRPr lang="en-IN" sz="1200" dirty="0"/>
          </a:p>
        </p:txBody>
      </p:sp>
      <p:sp>
        <p:nvSpPr>
          <p:cNvPr id="18" name="TextBox 17"/>
          <p:cNvSpPr txBox="1"/>
          <p:nvPr/>
        </p:nvSpPr>
        <p:spPr>
          <a:xfrm>
            <a:off x="3851920" y="4304129"/>
            <a:ext cx="5112568" cy="276999"/>
          </a:xfrm>
          <a:prstGeom prst="rect">
            <a:avLst/>
          </a:prstGeom>
          <a:noFill/>
        </p:spPr>
        <p:txBody>
          <a:bodyPr wrap="square" rtlCol="0">
            <a:spAutoFit/>
          </a:bodyPr>
          <a:lstStyle/>
          <a:p>
            <a:r>
              <a:rPr lang="en-IN" sz="1200" dirty="0" smtClean="0"/>
              <a:t>Expand : this button will play the content in the landscape mode </a:t>
            </a:r>
            <a:endParaRPr lang="en-IN" sz="1200" dirty="0"/>
          </a:p>
        </p:txBody>
      </p:sp>
      <p:grpSp>
        <p:nvGrpSpPr>
          <p:cNvPr id="2" name="Group 1"/>
          <p:cNvGrpSpPr/>
          <p:nvPr/>
        </p:nvGrpSpPr>
        <p:grpSpPr>
          <a:xfrm>
            <a:off x="323528" y="1196752"/>
            <a:ext cx="2964085" cy="5269485"/>
            <a:chOff x="323528" y="1196752"/>
            <a:chExt cx="2964085" cy="5269485"/>
          </a:xfrm>
        </p:grpSpPr>
        <p:pic>
          <p:nvPicPr>
            <p:cNvPr id="3074" name="Picture 2"/>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23528" y="1196752"/>
              <a:ext cx="2964085" cy="52694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6" name="Picture 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403648" y="5013176"/>
              <a:ext cx="342900" cy="323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9" name="Picture 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843808" y="5013176"/>
              <a:ext cx="342900" cy="323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18892534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36512" y="-27384"/>
            <a:ext cx="8229600" cy="1143000"/>
          </a:xfrm>
        </p:spPr>
        <p:txBody>
          <a:bodyPr>
            <a:normAutofit/>
          </a:bodyPr>
          <a:lstStyle/>
          <a:p>
            <a:pPr algn="l"/>
            <a:r>
              <a:rPr lang="en-IN" sz="3600" b="1" i="1" dirty="0" smtClean="0"/>
              <a:t>Movies listing Page</a:t>
            </a:r>
            <a:endParaRPr lang="en-IN" sz="3600" b="1" i="1" dirty="0"/>
          </a:p>
        </p:txBody>
      </p:sp>
      <p:sp>
        <p:nvSpPr>
          <p:cNvPr id="21" name="TextBox 20"/>
          <p:cNvSpPr txBox="1"/>
          <p:nvPr/>
        </p:nvSpPr>
        <p:spPr>
          <a:xfrm>
            <a:off x="3779912" y="1316722"/>
            <a:ext cx="5112568" cy="461665"/>
          </a:xfrm>
          <a:prstGeom prst="rect">
            <a:avLst/>
          </a:prstGeom>
          <a:noFill/>
        </p:spPr>
        <p:txBody>
          <a:bodyPr wrap="square" rtlCol="0">
            <a:spAutoFit/>
          </a:bodyPr>
          <a:lstStyle/>
          <a:p>
            <a:r>
              <a:rPr lang="en-IN" sz="1200" dirty="0" smtClean="0"/>
              <a:t>At the header of the player we will show the video title and when the user tilts the phone; the video will starting playing automatically in the landscape mode. </a:t>
            </a:r>
            <a:endParaRPr lang="en-IN" sz="1200" dirty="0"/>
          </a:p>
        </p:txBody>
      </p:sp>
      <p:sp>
        <p:nvSpPr>
          <p:cNvPr id="22" name="TextBox 21"/>
          <p:cNvSpPr txBox="1"/>
          <p:nvPr/>
        </p:nvSpPr>
        <p:spPr>
          <a:xfrm>
            <a:off x="3779912" y="3429000"/>
            <a:ext cx="5112568" cy="2308324"/>
          </a:xfrm>
          <a:prstGeom prst="rect">
            <a:avLst/>
          </a:prstGeom>
          <a:noFill/>
        </p:spPr>
        <p:txBody>
          <a:bodyPr wrap="square" rtlCol="0">
            <a:spAutoFit/>
          </a:bodyPr>
          <a:lstStyle/>
          <a:p>
            <a:r>
              <a:rPr lang="en-IN" sz="1200" dirty="0" smtClean="0"/>
              <a:t>Under the player, the user will see two options.. Recommended Movies : this would be fetched from the recommendation API</a:t>
            </a:r>
          </a:p>
          <a:p>
            <a:endParaRPr lang="en-IN" sz="1200" dirty="0"/>
          </a:p>
          <a:p>
            <a:r>
              <a:rPr lang="en-IN" sz="1200" dirty="0" smtClean="0"/>
              <a:t>Songs and Scenes: this information will be fetched from the content tools if it has been programmed. </a:t>
            </a:r>
          </a:p>
          <a:p>
            <a:endParaRPr lang="en-IN" sz="1200" dirty="0"/>
          </a:p>
          <a:p>
            <a:r>
              <a:rPr lang="en-IN" sz="1200" dirty="0" smtClean="0"/>
              <a:t>Trailers : this also will be fetched from the content tools if it has been programmed. </a:t>
            </a:r>
          </a:p>
          <a:p>
            <a:endParaRPr lang="en-IN" sz="1200" dirty="0"/>
          </a:p>
          <a:p>
            <a:r>
              <a:rPr lang="en-IN" sz="1200" dirty="0" smtClean="0"/>
              <a:t>Songs and Scenes/Trailers will be dynamically fetched; i.e. if the information is available; these sections will be displayed else they won’t be displayed on the app. </a:t>
            </a:r>
          </a:p>
        </p:txBody>
      </p:sp>
      <p:grpSp>
        <p:nvGrpSpPr>
          <p:cNvPr id="3" name="Group 2"/>
          <p:cNvGrpSpPr/>
          <p:nvPr/>
        </p:nvGrpSpPr>
        <p:grpSpPr>
          <a:xfrm>
            <a:off x="323528" y="1196752"/>
            <a:ext cx="2964085" cy="5269485"/>
            <a:chOff x="323528" y="1196752"/>
            <a:chExt cx="2964085" cy="5269485"/>
          </a:xfrm>
        </p:grpSpPr>
        <p:pic>
          <p:nvPicPr>
            <p:cNvPr id="307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3528" y="1196752"/>
              <a:ext cx="2964085" cy="52694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20788" y="5013176"/>
              <a:ext cx="342900" cy="323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88940" y="5013176"/>
              <a:ext cx="342900" cy="323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19" name="Rectangle 18"/>
          <p:cNvSpPr/>
          <p:nvPr/>
        </p:nvSpPr>
        <p:spPr>
          <a:xfrm>
            <a:off x="179512" y="3450226"/>
            <a:ext cx="3384376" cy="381267"/>
          </a:xfrm>
          <a:prstGeom prst="rect">
            <a:avLst/>
          </a:prstGeom>
          <a:noFill/>
          <a:ln>
            <a:prstDash val="sysDash"/>
          </a:ln>
        </p:spPr>
        <p:style>
          <a:lnRef idx="2">
            <a:schemeClr val="accent2"/>
          </a:lnRef>
          <a:fillRef idx="1">
            <a:schemeClr val="lt1"/>
          </a:fillRef>
          <a:effectRef idx="0">
            <a:schemeClr val="accent2"/>
          </a:effectRef>
          <a:fontRef idx="minor">
            <a:schemeClr val="dk1"/>
          </a:fontRef>
        </p:style>
        <p:txBody>
          <a:bodyPr rtlCol="0" anchor="ctr"/>
          <a:lstStyle/>
          <a:p>
            <a:pPr algn="ctr"/>
            <a:endParaRPr lang="en-IN" dirty="0"/>
          </a:p>
        </p:txBody>
      </p:sp>
      <p:sp>
        <p:nvSpPr>
          <p:cNvPr id="2" name="Rectangle 1"/>
          <p:cNvSpPr/>
          <p:nvPr/>
        </p:nvSpPr>
        <p:spPr>
          <a:xfrm>
            <a:off x="827584" y="1052736"/>
            <a:ext cx="2736304" cy="1008112"/>
          </a:xfrm>
          <a:prstGeom prst="rect">
            <a:avLst/>
          </a:prstGeom>
          <a:noFill/>
          <a:ln>
            <a:prstDash val="sysDash"/>
          </a:ln>
        </p:spPr>
        <p:style>
          <a:lnRef idx="2">
            <a:schemeClr val="accent2"/>
          </a:lnRef>
          <a:fillRef idx="1">
            <a:schemeClr val="lt1"/>
          </a:fillRef>
          <a:effectRef idx="0">
            <a:schemeClr val="accent2"/>
          </a:effectRef>
          <a:fontRef idx="minor">
            <a:schemeClr val="dk1"/>
          </a:fontRef>
        </p:style>
        <p:txBody>
          <a:bodyPr rtlCol="0" anchor="ctr"/>
          <a:lstStyle/>
          <a:p>
            <a:pPr algn="ctr"/>
            <a:endParaRPr lang="en-IN" dirty="0"/>
          </a:p>
        </p:txBody>
      </p:sp>
      <p:sp>
        <p:nvSpPr>
          <p:cNvPr id="11" name="Rectangle 10"/>
          <p:cNvSpPr/>
          <p:nvPr/>
        </p:nvSpPr>
        <p:spPr>
          <a:xfrm>
            <a:off x="179512" y="2687693"/>
            <a:ext cx="3384376" cy="381267"/>
          </a:xfrm>
          <a:prstGeom prst="rect">
            <a:avLst/>
          </a:prstGeom>
          <a:noFill/>
          <a:ln>
            <a:prstDash val="sysDash"/>
          </a:ln>
        </p:spPr>
        <p:style>
          <a:lnRef idx="2">
            <a:schemeClr val="accent2"/>
          </a:lnRef>
          <a:fillRef idx="1">
            <a:schemeClr val="lt1"/>
          </a:fillRef>
          <a:effectRef idx="0">
            <a:schemeClr val="accent2"/>
          </a:effectRef>
          <a:fontRef idx="minor">
            <a:schemeClr val="dk1"/>
          </a:fontRef>
        </p:style>
        <p:txBody>
          <a:bodyPr rtlCol="0" anchor="ctr"/>
          <a:lstStyle/>
          <a:p>
            <a:pPr algn="ctr"/>
            <a:endParaRPr lang="en-IN" dirty="0"/>
          </a:p>
        </p:txBody>
      </p:sp>
      <p:sp>
        <p:nvSpPr>
          <p:cNvPr id="12" name="TextBox 11"/>
          <p:cNvSpPr txBox="1"/>
          <p:nvPr/>
        </p:nvSpPr>
        <p:spPr>
          <a:xfrm>
            <a:off x="3779912" y="2607295"/>
            <a:ext cx="5112568" cy="461665"/>
          </a:xfrm>
          <a:prstGeom prst="rect">
            <a:avLst/>
          </a:prstGeom>
          <a:noFill/>
        </p:spPr>
        <p:txBody>
          <a:bodyPr wrap="square" rtlCol="0">
            <a:spAutoFit/>
          </a:bodyPr>
          <a:lstStyle/>
          <a:p>
            <a:r>
              <a:rPr lang="en-IN" sz="1200" dirty="0" smtClean="0"/>
              <a:t>This is the </a:t>
            </a:r>
            <a:r>
              <a:rPr lang="en-IN" sz="1200" dirty="0" err="1" smtClean="0"/>
              <a:t>seekbar</a:t>
            </a:r>
            <a:r>
              <a:rPr lang="en-IN" sz="1200" dirty="0" smtClean="0"/>
              <a:t>; user can seek the video forward or back by pressing on the yellow button </a:t>
            </a:r>
            <a:endParaRPr lang="en-IN" sz="1200" dirty="0"/>
          </a:p>
        </p:txBody>
      </p:sp>
    </p:spTree>
    <p:extLst>
      <p:ext uri="{BB962C8B-B14F-4D97-AF65-F5344CB8AC3E}">
        <p14:creationId xmlns:p14="http://schemas.microsoft.com/office/powerpoint/2010/main" val="258199742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C:\Users\IBM\Dropbox\Premium APP CFT\Vuclip+ Mocks\phone mocks\Phone mocks Oct 9\6.1.TV-Show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3527" y="1196752"/>
            <a:ext cx="2964085" cy="5269484"/>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p:cNvSpPr>
            <a:spLocks noGrp="1"/>
          </p:cNvSpPr>
          <p:nvPr>
            <p:ph type="title"/>
          </p:nvPr>
        </p:nvSpPr>
        <p:spPr>
          <a:xfrm>
            <a:off x="-36512" y="-27384"/>
            <a:ext cx="8229600" cy="1143000"/>
          </a:xfrm>
        </p:spPr>
        <p:txBody>
          <a:bodyPr>
            <a:normAutofit/>
          </a:bodyPr>
          <a:lstStyle/>
          <a:p>
            <a:pPr algn="l"/>
            <a:r>
              <a:rPr lang="en-IN" sz="3600" b="1" i="1" dirty="0" smtClean="0"/>
              <a:t>TV Shows listing Page </a:t>
            </a:r>
            <a:endParaRPr lang="en-IN" sz="3600" b="1" i="1" dirty="0"/>
          </a:p>
        </p:txBody>
      </p:sp>
      <p:sp>
        <p:nvSpPr>
          <p:cNvPr id="5" name="TextBox 4"/>
          <p:cNvSpPr txBox="1"/>
          <p:nvPr/>
        </p:nvSpPr>
        <p:spPr>
          <a:xfrm>
            <a:off x="3419872" y="1196752"/>
            <a:ext cx="5400600" cy="2246769"/>
          </a:xfrm>
          <a:prstGeom prst="rect">
            <a:avLst/>
          </a:prstGeom>
          <a:noFill/>
        </p:spPr>
        <p:txBody>
          <a:bodyPr wrap="square" rtlCol="0">
            <a:spAutoFit/>
          </a:bodyPr>
          <a:lstStyle/>
          <a:p>
            <a:r>
              <a:rPr lang="en-IN" sz="1400" dirty="0" smtClean="0"/>
              <a:t>The TV show listing page will contain a list of TV shows; each thumbnail will represent a TV show.</a:t>
            </a:r>
          </a:p>
          <a:p>
            <a:endParaRPr lang="en-IN" sz="1400" dirty="0"/>
          </a:p>
          <a:p>
            <a:r>
              <a:rPr lang="en-IN" sz="1400" dirty="0" smtClean="0"/>
              <a:t>When the user clicks on any thumbnail it will take the user to that particular TV show and will play the latest video in the playlist.</a:t>
            </a:r>
          </a:p>
          <a:p>
            <a:endParaRPr lang="en-IN" sz="1400" dirty="0"/>
          </a:p>
          <a:p>
            <a:r>
              <a:rPr lang="en-IN" sz="1400" dirty="0" smtClean="0"/>
              <a:t>On the bottom on the page; the user will see the list of other episodes from that TV show. </a:t>
            </a:r>
          </a:p>
          <a:p>
            <a:endParaRPr lang="en-IN" sz="1400" dirty="0"/>
          </a:p>
          <a:p>
            <a:endParaRPr lang="en-IN" sz="1400" dirty="0"/>
          </a:p>
        </p:txBody>
      </p:sp>
    </p:spTree>
    <p:extLst>
      <p:ext uri="{BB962C8B-B14F-4D97-AF65-F5344CB8AC3E}">
        <p14:creationId xmlns:p14="http://schemas.microsoft.com/office/powerpoint/2010/main" val="368824591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36512" y="-27384"/>
            <a:ext cx="8229600" cy="1143000"/>
          </a:xfrm>
        </p:spPr>
        <p:txBody>
          <a:bodyPr>
            <a:normAutofit/>
          </a:bodyPr>
          <a:lstStyle/>
          <a:p>
            <a:pPr algn="l"/>
            <a:r>
              <a:rPr lang="en-IN" sz="3600" b="1" i="1" dirty="0" smtClean="0"/>
              <a:t>TV Shows Player Page </a:t>
            </a:r>
            <a:endParaRPr lang="en-IN" sz="3600" b="1" i="1" dirty="0"/>
          </a:p>
        </p:txBody>
      </p:sp>
      <p:pic>
        <p:nvPicPr>
          <p:cNvPr id="1026" name="Picture 2" descr="C:\Users\IBM\AppData\Roaming\Skype\My Skype Received Files\Mobile-TV-show-player(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1520" y="1196752"/>
            <a:ext cx="2941425" cy="52292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3275856" y="1181070"/>
            <a:ext cx="4572000" cy="1815882"/>
          </a:xfrm>
          <a:prstGeom prst="rect">
            <a:avLst/>
          </a:prstGeom>
        </p:spPr>
        <p:txBody>
          <a:bodyPr>
            <a:spAutoFit/>
          </a:bodyPr>
          <a:lstStyle/>
          <a:p>
            <a:endParaRPr lang="en-IN" sz="1400" dirty="0"/>
          </a:p>
          <a:p>
            <a:r>
              <a:rPr lang="en-IN" sz="1400" dirty="0"/>
              <a:t>The difference on the player page for TV shows would be instead of showing recommended TV shows and Songs/Scenes – the user would more episodes from the same TV show. </a:t>
            </a:r>
          </a:p>
          <a:p>
            <a:endParaRPr lang="en-IN" sz="1400" dirty="0"/>
          </a:p>
          <a:p>
            <a:r>
              <a:rPr lang="en-IN" sz="1400" dirty="0"/>
              <a:t>We’ll only have one section under the player called </a:t>
            </a:r>
            <a:r>
              <a:rPr lang="en-IN" sz="1400" b="1" dirty="0"/>
              <a:t>“More Episodes”</a:t>
            </a:r>
          </a:p>
        </p:txBody>
      </p:sp>
    </p:spTree>
    <p:extLst>
      <p:ext uri="{BB962C8B-B14F-4D97-AF65-F5344CB8AC3E}">
        <p14:creationId xmlns:p14="http://schemas.microsoft.com/office/powerpoint/2010/main" val="3134292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36512" y="-27384"/>
            <a:ext cx="8229600" cy="1143000"/>
          </a:xfrm>
        </p:spPr>
        <p:txBody>
          <a:bodyPr>
            <a:normAutofit/>
          </a:bodyPr>
          <a:lstStyle/>
          <a:p>
            <a:pPr algn="l"/>
            <a:r>
              <a:rPr lang="en-IN" sz="3600" b="1" i="1" dirty="0" smtClean="0"/>
              <a:t>Music Page : Listing and Player Page </a:t>
            </a:r>
            <a:endParaRPr lang="en-IN" sz="3600" b="1" i="1" dirty="0"/>
          </a:p>
        </p:txBody>
      </p:sp>
      <p:sp>
        <p:nvSpPr>
          <p:cNvPr id="5" name="TextBox 4"/>
          <p:cNvSpPr txBox="1"/>
          <p:nvPr/>
        </p:nvSpPr>
        <p:spPr>
          <a:xfrm>
            <a:off x="179512" y="6453336"/>
            <a:ext cx="8640960" cy="307777"/>
          </a:xfrm>
          <a:prstGeom prst="rect">
            <a:avLst/>
          </a:prstGeom>
          <a:noFill/>
        </p:spPr>
        <p:txBody>
          <a:bodyPr wrap="square" rtlCol="0">
            <a:spAutoFit/>
          </a:bodyPr>
          <a:lstStyle/>
          <a:p>
            <a:r>
              <a:rPr lang="en-IN" sz="1400" dirty="0" smtClean="0"/>
              <a:t>The music listing page will be the same as the movies listing page; only change on the sections below the player page  </a:t>
            </a:r>
            <a:endParaRPr lang="en-IN" sz="1400" dirty="0"/>
          </a:p>
        </p:txBody>
      </p:sp>
      <p:pic>
        <p:nvPicPr>
          <p:cNvPr id="7170" name="Picture 2" descr="C:\Users\IBM\Dropbox\Premium APP CFT\Vuclip+ Mocks\phone mocks\Phone mocks Oct 9\7.1.Music.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6836" y="1196752"/>
            <a:ext cx="2929020" cy="5207146"/>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C:\Users\IBM\AppData\Roaming\Skype\My Skype Received Files\Mobile-songs-player.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99890" y="1196752"/>
            <a:ext cx="2929020" cy="52071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412820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36512" y="-99392"/>
            <a:ext cx="8229600" cy="1143000"/>
          </a:xfrm>
        </p:spPr>
        <p:txBody>
          <a:bodyPr>
            <a:normAutofit/>
          </a:bodyPr>
          <a:lstStyle/>
          <a:p>
            <a:pPr algn="l"/>
            <a:r>
              <a:rPr lang="en-IN" sz="3600" b="1" i="1" dirty="0" smtClean="0"/>
              <a:t>Collections Page – Main Page  </a:t>
            </a:r>
            <a:endParaRPr lang="en-IN" sz="3600" b="1" i="1" dirty="0"/>
          </a:p>
        </p:txBody>
      </p:sp>
      <p:sp>
        <p:nvSpPr>
          <p:cNvPr id="5" name="TextBox 4"/>
          <p:cNvSpPr txBox="1"/>
          <p:nvPr/>
        </p:nvSpPr>
        <p:spPr>
          <a:xfrm>
            <a:off x="179512" y="6453336"/>
            <a:ext cx="5400600" cy="307777"/>
          </a:xfrm>
          <a:prstGeom prst="rect">
            <a:avLst/>
          </a:prstGeom>
          <a:noFill/>
        </p:spPr>
        <p:txBody>
          <a:bodyPr wrap="square" rtlCol="0">
            <a:spAutoFit/>
          </a:bodyPr>
          <a:lstStyle/>
          <a:p>
            <a:r>
              <a:rPr lang="en-IN" sz="1400" dirty="0" smtClean="0"/>
              <a:t>The music listing page will be the same as the movies listing page </a:t>
            </a:r>
            <a:endParaRPr lang="en-IN" sz="1400" dirty="0"/>
          </a:p>
        </p:txBody>
      </p:sp>
      <p:pic>
        <p:nvPicPr>
          <p:cNvPr id="7171" name="Picture 3" descr="C:\Users\IBM\Dropbox\Premium APP CFT\Vuclip+ Mocks\phone mocks\Phone mocks Oct 9\12.1.Collection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3528" y="1196752"/>
            <a:ext cx="2917831" cy="5187255"/>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1782443" y="2276872"/>
            <a:ext cx="1637429" cy="1152128"/>
          </a:xfrm>
          <a:prstGeom prst="rect">
            <a:avLst/>
          </a:prstGeom>
          <a:noFill/>
          <a:ln>
            <a:prstDash val="sysDash"/>
          </a:ln>
        </p:spPr>
        <p:style>
          <a:lnRef idx="2">
            <a:schemeClr val="accent2"/>
          </a:lnRef>
          <a:fillRef idx="1">
            <a:schemeClr val="lt1"/>
          </a:fillRef>
          <a:effectRef idx="0">
            <a:schemeClr val="accent2"/>
          </a:effectRef>
          <a:fontRef idx="minor">
            <a:schemeClr val="dk1"/>
          </a:fontRef>
        </p:style>
        <p:txBody>
          <a:bodyPr rtlCol="0" anchor="ctr"/>
          <a:lstStyle/>
          <a:p>
            <a:pPr algn="ctr"/>
            <a:endParaRPr lang="en-IN"/>
          </a:p>
        </p:txBody>
      </p:sp>
      <p:sp>
        <p:nvSpPr>
          <p:cNvPr id="8" name="TextBox 7"/>
          <p:cNvSpPr txBox="1"/>
          <p:nvPr/>
        </p:nvSpPr>
        <p:spPr>
          <a:xfrm>
            <a:off x="3563888" y="2204864"/>
            <a:ext cx="5112568" cy="1569660"/>
          </a:xfrm>
          <a:prstGeom prst="rect">
            <a:avLst/>
          </a:prstGeom>
          <a:noFill/>
        </p:spPr>
        <p:txBody>
          <a:bodyPr wrap="square" rtlCol="0">
            <a:spAutoFit/>
          </a:bodyPr>
          <a:lstStyle/>
          <a:p>
            <a:r>
              <a:rPr lang="en-IN" sz="1200" dirty="0" smtClean="0"/>
              <a:t>The thumbnails for collections is represented differently as compared to regular thumbnails for other content; it’s shown as a stack on thumbnails to represent more content underneath </a:t>
            </a:r>
          </a:p>
          <a:p>
            <a:endParaRPr lang="en-IN" sz="1200" dirty="0"/>
          </a:p>
          <a:p>
            <a:r>
              <a:rPr lang="en-IN" sz="1200" dirty="0" smtClean="0"/>
              <a:t>When the user clicks on the thumbnail for a collection he’ll be taken on a intermediate page where he’ll see all the content under that collection/playlist</a:t>
            </a:r>
          </a:p>
          <a:p>
            <a:endParaRPr lang="en-IN" sz="1200" dirty="0"/>
          </a:p>
          <a:p>
            <a:r>
              <a:rPr lang="en-IN" sz="1200" dirty="0" smtClean="0"/>
              <a:t>This page also will follow only vertical navigation  </a:t>
            </a:r>
            <a:endParaRPr lang="en-IN" sz="1200" dirty="0"/>
          </a:p>
        </p:txBody>
      </p:sp>
    </p:spTree>
    <p:extLst>
      <p:ext uri="{BB962C8B-B14F-4D97-AF65-F5344CB8AC3E}">
        <p14:creationId xmlns:p14="http://schemas.microsoft.com/office/powerpoint/2010/main" val="199533275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IBM\Dropbox\Premium APP CFT\Vuclip+ Mocks\phone mocks\Phone mocks Oct 9\12.2.Collection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2445" y="1191081"/>
            <a:ext cx="2906374" cy="5166886"/>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p:cNvSpPr>
            <a:spLocks noGrp="1"/>
          </p:cNvSpPr>
          <p:nvPr>
            <p:ph type="title"/>
          </p:nvPr>
        </p:nvSpPr>
        <p:spPr>
          <a:xfrm>
            <a:off x="-36512" y="-99392"/>
            <a:ext cx="8229600" cy="1143000"/>
          </a:xfrm>
        </p:spPr>
        <p:txBody>
          <a:bodyPr>
            <a:normAutofit/>
          </a:bodyPr>
          <a:lstStyle/>
          <a:p>
            <a:pPr algn="l"/>
            <a:r>
              <a:rPr lang="en-IN" sz="3600" b="1" i="1" dirty="0" smtClean="0"/>
              <a:t>Collections Page – Inside Page  </a:t>
            </a:r>
            <a:endParaRPr lang="en-IN" sz="3600" b="1" i="1" dirty="0"/>
          </a:p>
        </p:txBody>
      </p:sp>
      <p:sp>
        <p:nvSpPr>
          <p:cNvPr id="8" name="TextBox 7"/>
          <p:cNvSpPr txBox="1"/>
          <p:nvPr/>
        </p:nvSpPr>
        <p:spPr>
          <a:xfrm>
            <a:off x="3563888" y="2204864"/>
            <a:ext cx="5112568" cy="461665"/>
          </a:xfrm>
          <a:prstGeom prst="rect">
            <a:avLst/>
          </a:prstGeom>
          <a:noFill/>
        </p:spPr>
        <p:txBody>
          <a:bodyPr wrap="square" rtlCol="0">
            <a:spAutoFit/>
          </a:bodyPr>
          <a:lstStyle/>
          <a:p>
            <a:r>
              <a:rPr lang="en-IN" sz="1200" dirty="0" smtClean="0"/>
              <a:t>This page would be like a normal listing page as explained during the previous sections of the presentation.  </a:t>
            </a:r>
            <a:endParaRPr lang="en-IN" sz="1200" dirty="0"/>
          </a:p>
        </p:txBody>
      </p:sp>
    </p:spTree>
    <p:extLst>
      <p:ext uri="{BB962C8B-B14F-4D97-AF65-F5344CB8AC3E}">
        <p14:creationId xmlns:p14="http://schemas.microsoft.com/office/powerpoint/2010/main" val="170823188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36512" y="-27384"/>
            <a:ext cx="8229600" cy="1143000"/>
          </a:xfrm>
        </p:spPr>
        <p:txBody>
          <a:bodyPr>
            <a:normAutofit/>
          </a:bodyPr>
          <a:lstStyle/>
          <a:p>
            <a:pPr algn="l"/>
            <a:r>
              <a:rPr lang="en-IN" sz="3600" b="1" i="1" dirty="0" smtClean="0"/>
              <a:t>Left Menu Navigation </a:t>
            </a:r>
            <a:endParaRPr lang="en-IN" sz="3600" b="1" i="1" dirty="0"/>
          </a:p>
        </p:txBody>
      </p:sp>
      <p:pic>
        <p:nvPicPr>
          <p:cNvPr id="3074" name="Picture 2" descr="C:\Users\IBM\Dropbox\Premium APP CFT\Vuclip+ Mocks\phone mocks\Phone mocks Oct 9\3.Side-Nav-Gradien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4978" y="1186880"/>
            <a:ext cx="3002886" cy="533846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3563888" y="1772816"/>
            <a:ext cx="5112568" cy="2677656"/>
          </a:xfrm>
          <a:prstGeom prst="rect">
            <a:avLst/>
          </a:prstGeom>
          <a:noFill/>
        </p:spPr>
        <p:txBody>
          <a:bodyPr wrap="square" rtlCol="0">
            <a:spAutoFit/>
          </a:bodyPr>
          <a:lstStyle/>
          <a:p>
            <a:r>
              <a:rPr lang="en-IN" sz="1200" dirty="0" smtClean="0"/>
              <a:t>Recently Watched: All the recently viewed content by the user will be visible here; we’ll show last 100 viewed content for the user in this section. </a:t>
            </a:r>
          </a:p>
          <a:p>
            <a:endParaRPr lang="en-IN" sz="1200" dirty="0"/>
          </a:p>
          <a:p>
            <a:r>
              <a:rPr lang="en-IN" sz="1200" dirty="0" smtClean="0"/>
              <a:t>My Profile: the user can manage his details along with password change and other things on this page </a:t>
            </a:r>
          </a:p>
          <a:p>
            <a:endParaRPr lang="en-IN" sz="1200" dirty="0"/>
          </a:p>
          <a:p>
            <a:r>
              <a:rPr lang="en-IN" sz="1200" dirty="0" smtClean="0"/>
              <a:t>Settings: User can handle history management ; video quality and other details on this page </a:t>
            </a:r>
          </a:p>
          <a:p>
            <a:endParaRPr lang="en-IN" sz="1200" dirty="0"/>
          </a:p>
          <a:p>
            <a:r>
              <a:rPr lang="en-IN" sz="1200" dirty="0" smtClean="0"/>
              <a:t>Rate us : Takes the user to the ratings page of the </a:t>
            </a:r>
            <a:r>
              <a:rPr lang="en-IN" sz="1200" dirty="0" err="1" smtClean="0"/>
              <a:t>playstore</a:t>
            </a:r>
            <a:r>
              <a:rPr lang="en-IN" sz="1200" dirty="0" smtClean="0"/>
              <a:t> </a:t>
            </a:r>
          </a:p>
          <a:p>
            <a:endParaRPr lang="en-IN" sz="1200" dirty="0"/>
          </a:p>
          <a:p>
            <a:r>
              <a:rPr lang="en-IN" sz="1200" dirty="0" smtClean="0"/>
              <a:t>Support : Konotor integration for Live chat with the users</a:t>
            </a:r>
          </a:p>
          <a:p>
            <a:endParaRPr lang="en-IN" sz="1200" dirty="0"/>
          </a:p>
          <a:p>
            <a:r>
              <a:rPr lang="en-IN" sz="1200" dirty="0" smtClean="0"/>
              <a:t>Sign-out : user can sign-out of the app using this function </a:t>
            </a:r>
            <a:endParaRPr lang="en-IN" sz="1200" dirty="0"/>
          </a:p>
        </p:txBody>
      </p:sp>
    </p:spTree>
    <p:extLst>
      <p:ext uri="{BB962C8B-B14F-4D97-AF65-F5344CB8AC3E}">
        <p14:creationId xmlns:p14="http://schemas.microsoft.com/office/powerpoint/2010/main" val="27425473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36512" y="-27384"/>
            <a:ext cx="8229600" cy="1143000"/>
          </a:xfrm>
        </p:spPr>
        <p:txBody>
          <a:bodyPr>
            <a:normAutofit/>
          </a:bodyPr>
          <a:lstStyle/>
          <a:p>
            <a:pPr algn="l"/>
            <a:r>
              <a:rPr lang="en-IN" sz="3600" b="1" i="1" dirty="0" smtClean="0"/>
              <a:t>Left Menu : Recently Watched </a:t>
            </a:r>
            <a:endParaRPr lang="en-IN" sz="3600" b="1" i="1" dirty="0"/>
          </a:p>
        </p:txBody>
      </p:sp>
      <p:sp>
        <p:nvSpPr>
          <p:cNvPr id="6" name="TextBox 5"/>
          <p:cNvSpPr txBox="1"/>
          <p:nvPr/>
        </p:nvSpPr>
        <p:spPr>
          <a:xfrm>
            <a:off x="3563888" y="1070734"/>
            <a:ext cx="5112568" cy="2862322"/>
          </a:xfrm>
          <a:prstGeom prst="rect">
            <a:avLst/>
          </a:prstGeom>
          <a:noFill/>
        </p:spPr>
        <p:txBody>
          <a:bodyPr wrap="square" rtlCol="0">
            <a:spAutoFit/>
          </a:bodyPr>
          <a:lstStyle/>
          <a:p>
            <a:r>
              <a:rPr lang="en-IN" sz="1200" b="1" i="1" dirty="0" smtClean="0"/>
              <a:t>Recently Watched</a:t>
            </a:r>
            <a:r>
              <a:rPr lang="en-IN" sz="1200" dirty="0" smtClean="0"/>
              <a:t>: All the recently viewed content by the user will be visible here; we’ll show last 100 viewed content for the user in this section. </a:t>
            </a:r>
          </a:p>
          <a:p>
            <a:endParaRPr lang="en-IN" sz="1200" dirty="0"/>
          </a:p>
          <a:p>
            <a:r>
              <a:rPr lang="en-IN" sz="1200" dirty="0" smtClean="0"/>
              <a:t>All the  videos which the user didn’t watch completely watch will display the % of the video viewed indicated with the numerical %age and also the same would be represented via the seek bar coloured with till when the content is watched. He’ll also see a play icon on the thumbnail.</a:t>
            </a:r>
          </a:p>
          <a:p>
            <a:endParaRPr lang="en-IN" sz="1200" dirty="0"/>
          </a:p>
          <a:p>
            <a:r>
              <a:rPr lang="en-IN" sz="1200" dirty="0" smtClean="0"/>
              <a:t>When the user clicks on the play icon; he’ll see a pop-up which will prompt him whether to resume the  content or stream directly from the start of the video. </a:t>
            </a:r>
          </a:p>
          <a:p>
            <a:endParaRPr lang="en-IN" sz="1200" dirty="0"/>
          </a:p>
          <a:p>
            <a:r>
              <a:rPr lang="en-IN" sz="1200" dirty="0" smtClean="0"/>
              <a:t>With the long press; the user can delete any video he doesn’t want to be shown in the recently viewed history. </a:t>
            </a:r>
          </a:p>
          <a:p>
            <a:endParaRPr lang="en-IN" sz="1200" dirty="0"/>
          </a:p>
          <a:p>
            <a:endParaRPr lang="en-IN" sz="1200" dirty="0"/>
          </a:p>
        </p:txBody>
      </p:sp>
      <p:grpSp>
        <p:nvGrpSpPr>
          <p:cNvPr id="2" name="Group 1"/>
          <p:cNvGrpSpPr/>
          <p:nvPr/>
        </p:nvGrpSpPr>
        <p:grpSpPr>
          <a:xfrm>
            <a:off x="323528" y="1124744"/>
            <a:ext cx="3031470" cy="5389280"/>
            <a:chOff x="323528" y="1124744"/>
            <a:chExt cx="3031470" cy="5389280"/>
          </a:xfrm>
        </p:grpSpPr>
        <p:pic>
          <p:nvPicPr>
            <p:cNvPr id="4098" name="Picture 2" descr="C:\Users\IBM\Dropbox\Premium APP CFT\Vuclip+ Mocks\phone mocks\Phone mocks Oct 9\8.Recently-Watche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1124744"/>
              <a:ext cx="3031470" cy="538928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5656" y="2891027"/>
              <a:ext cx="264643" cy="24994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3808" y="2891027"/>
              <a:ext cx="264643" cy="24994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5656" y="4293096"/>
              <a:ext cx="264643" cy="24994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3808" y="4293096"/>
              <a:ext cx="264643" cy="24994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9045" y="5661248"/>
              <a:ext cx="264643" cy="24994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67197" y="5661248"/>
              <a:ext cx="264643" cy="24994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pic>
        <p:nvPicPr>
          <p:cNvPr id="4099"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l="3568" t="38605" b="34661"/>
          <a:stretch/>
        </p:blipFill>
        <p:spPr bwMode="auto">
          <a:xfrm>
            <a:off x="4067944" y="3897529"/>
            <a:ext cx="3456384" cy="1533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Straight Arrow Connector 4"/>
          <p:cNvCxnSpPr/>
          <p:nvPr/>
        </p:nvCxnSpPr>
        <p:spPr>
          <a:xfrm>
            <a:off x="2699792" y="2501895"/>
            <a:ext cx="1368152" cy="1647185"/>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384093399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36512" y="-27384"/>
            <a:ext cx="8229600" cy="1143000"/>
          </a:xfrm>
        </p:spPr>
        <p:txBody>
          <a:bodyPr>
            <a:normAutofit/>
          </a:bodyPr>
          <a:lstStyle/>
          <a:p>
            <a:pPr algn="l"/>
            <a:r>
              <a:rPr lang="en-IN" sz="3600" b="1" i="1" dirty="0"/>
              <a:t>Left Menu : Profile </a:t>
            </a:r>
            <a:r>
              <a:rPr lang="en-IN" sz="3600" b="1" i="1" dirty="0" smtClean="0"/>
              <a:t>Page </a:t>
            </a:r>
            <a:endParaRPr lang="en-IN" sz="3600" b="1" i="1" dirty="0"/>
          </a:p>
        </p:txBody>
      </p:sp>
      <p:pic>
        <p:nvPicPr>
          <p:cNvPr id="8194" name="Picture 2" descr="C:\Users\IBM\Dropbox\Premium APP CFT\Vuclip+ Mocks\phone mocks\Phone mocks Oct 9\10.1.Profile.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3528" y="1132745"/>
            <a:ext cx="2952328" cy="524858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3" descr="C:\Users\IBM\Dropbox\Premium APP CFT\Vuclip+ Mocks\phone mocks\Phone mocks Oct 9\10.2.Change-Password.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63888" y="1132745"/>
            <a:ext cx="2969568" cy="52792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079499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12" y="-27384"/>
            <a:ext cx="8229600" cy="1143000"/>
          </a:xfrm>
        </p:spPr>
        <p:txBody>
          <a:bodyPr>
            <a:normAutofit/>
          </a:bodyPr>
          <a:lstStyle/>
          <a:p>
            <a:pPr algn="l"/>
            <a:r>
              <a:rPr lang="en-IN" sz="3600" b="1" dirty="0" smtClean="0"/>
              <a:t>31</a:t>
            </a:r>
            <a:r>
              <a:rPr lang="en-IN" sz="3600" b="1" baseline="30000" dirty="0" smtClean="0"/>
              <a:t>st</a:t>
            </a:r>
            <a:r>
              <a:rPr lang="en-IN" sz="3600" b="1" dirty="0" smtClean="0"/>
              <a:t> December : </a:t>
            </a:r>
            <a:r>
              <a:rPr lang="en-IN" sz="3600" b="1" i="1" dirty="0" smtClean="0"/>
              <a:t>Code Freeze </a:t>
            </a:r>
            <a:endParaRPr lang="en-IN" sz="3600" b="1" i="1" dirty="0"/>
          </a:p>
        </p:txBody>
      </p:sp>
      <p:sp>
        <p:nvSpPr>
          <p:cNvPr id="3" name="Content Placeholder 2"/>
          <p:cNvSpPr>
            <a:spLocks noGrp="1"/>
          </p:cNvSpPr>
          <p:nvPr>
            <p:ph idx="1"/>
          </p:nvPr>
        </p:nvSpPr>
        <p:spPr>
          <a:xfrm>
            <a:off x="230832" y="1135285"/>
            <a:ext cx="8229600" cy="4525963"/>
          </a:xfrm>
        </p:spPr>
        <p:txBody>
          <a:bodyPr>
            <a:noAutofit/>
          </a:bodyPr>
          <a:lstStyle/>
          <a:p>
            <a:pPr marL="114300" indent="0">
              <a:spcAft>
                <a:spcPts val="0"/>
              </a:spcAft>
              <a:buNone/>
            </a:pPr>
            <a:r>
              <a:rPr lang="en-IN" sz="1400" dirty="0">
                <a:solidFill>
                  <a:srgbClr val="212121"/>
                </a:solidFill>
                <a:ea typeface="Calibri"/>
              </a:rPr>
              <a:t>1.</a:t>
            </a:r>
            <a:r>
              <a:rPr lang="en-IN" sz="400" dirty="0">
                <a:solidFill>
                  <a:srgbClr val="212121"/>
                </a:solidFill>
                <a:ea typeface="Calibri"/>
              </a:rPr>
              <a:t>       </a:t>
            </a:r>
            <a:r>
              <a:rPr lang="en-IN" sz="1400" dirty="0">
                <a:solidFill>
                  <a:srgbClr val="212121"/>
                </a:solidFill>
                <a:ea typeface="Calibri"/>
              </a:rPr>
              <a:t>Sign in: Adding Google Plus, Email as the option and remove SMS (Ignore validation for V1) </a:t>
            </a:r>
            <a:endParaRPr lang="en-IN" sz="1400" dirty="0" smtClean="0">
              <a:effectLst/>
              <a:latin typeface="Times New Roman"/>
              <a:ea typeface="Calibri"/>
            </a:endParaRPr>
          </a:p>
          <a:p>
            <a:pPr marL="114300" indent="0">
              <a:spcAft>
                <a:spcPts val="0"/>
              </a:spcAft>
              <a:buNone/>
            </a:pPr>
            <a:r>
              <a:rPr lang="en-IN" sz="1400" dirty="0">
                <a:solidFill>
                  <a:srgbClr val="212121"/>
                </a:solidFill>
                <a:ea typeface="Calibri"/>
              </a:rPr>
              <a:t>2.</a:t>
            </a:r>
            <a:r>
              <a:rPr lang="en-IN" sz="400" dirty="0">
                <a:solidFill>
                  <a:srgbClr val="212121"/>
                </a:solidFill>
                <a:ea typeface="Calibri"/>
              </a:rPr>
              <a:t>       </a:t>
            </a:r>
            <a:r>
              <a:rPr lang="en-IN" sz="1400" dirty="0">
                <a:solidFill>
                  <a:srgbClr val="212121"/>
                </a:solidFill>
                <a:ea typeface="Calibri"/>
              </a:rPr>
              <a:t>UI Flow : </a:t>
            </a:r>
            <a:endParaRPr lang="en-IN" sz="1400" dirty="0" smtClean="0">
              <a:effectLst/>
              <a:latin typeface="Times New Roman"/>
              <a:ea typeface="Calibri"/>
            </a:endParaRPr>
          </a:p>
          <a:p>
            <a:pPr marL="685800" indent="0">
              <a:spcAft>
                <a:spcPts val="0"/>
              </a:spcAft>
              <a:buNone/>
            </a:pPr>
            <a:r>
              <a:rPr lang="en-IN" sz="1400" dirty="0">
                <a:solidFill>
                  <a:srgbClr val="212121"/>
                </a:solidFill>
                <a:ea typeface="Calibri"/>
              </a:rPr>
              <a:t>a.</a:t>
            </a:r>
            <a:r>
              <a:rPr lang="en-IN" sz="400" dirty="0">
                <a:solidFill>
                  <a:srgbClr val="212121"/>
                </a:solidFill>
                <a:ea typeface="Calibri"/>
              </a:rPr>
              <a:t>       </a:t>
            </a:r>
            <a:r>
              <a:rPr lang="en-IN" sz="1400" dirty="0">
                <a:solidFill>
                  <a:srgbClr val="212121"/>
                </a:solidFill>
                <a:ea typeface="Calibri"/>
              </a:rPr>
              <a:t>Main flow </a:t>
            </a:r>
            <a:endParaRPr lang="en-IN" sz="1400" dirty="0" smtClean="0">
              <a:effectLst/>
              <a:latin typeface="Times New Roman"/>
              <a:ea typeface="Calibri"/>
            </a:endParaRPr>
          </a:p>
          <a:p>
            <a:pPr marL="685800" indent="0">
              <a:spcAft>
                <a:spcPts val="0"/>
              </a:spcAft>
              <a:buNone/>
            </a:pPr>
            <a:r>
              <a:rPr lang="en-IN" sz="1400" dirty="0">
                <a:solidFill>
                  <a:srgbClr val="212121"/>
                </a:solidFill>
                <a:ea typeface="Calibri"/>
              </a:rPr>
              <a:t>b.</a:t>
            </a:r>
            <a:r>
              <a:rPr lang="en-IN" sz="400" dirty="0">
                <a:solidFill>
                  <a:srgbClr val="212121"/>
                </a:solidFill>
                <a:ea typeface="Calibri"/>
              </a:rPr>
              <a:t>      </a:t>
            </a:r>
            <a:r>
              <a:rPr lang="en-IN" sz="1400" dirty="0">
                <a:solidFill>
                  <a:srgbClr val="212121"/>
                </a:solidFill>
                <a:ea typeface="Calibri"/>
              </a:rPr>
              <a:t>Filters </a:t>
            </a:r>
            <a:endParaRPr lang="en-IN" sz="1400" dirty="0" smtClean="0">
              <a:effectLst/>
              <a:latin typeface="Times New Roman"/>
              <a:ea typeface="Calibri"/>
            </a:endParaRPr>
          </a:p>
          <a:p>
            <a:pPr marL="685800" indent="0">
              <a:spcAft>
                <a:spcPts val="0"/>
              </a:spcAft>
              <a:buNone/>
            </a:pPr>
            <a:r>
              <a:rPr lang="en-IN" sz="1400" dirty="0">
                <a:solidFill>
                  <a:srgbClr val="212121"/>
                </a:solidFill>
                <a:ea typeface="Calibri"/>
              </a:rPr>
              <a:t>c.</a:t>
            </a:r>
            <a:r>
              <a:rPr lang="en-IN" sz="400" dirty="0">
                <a:solidFill>
                  <a:srgbClr val="212121"/>
                </a:solidFill>
                <a:ea typeface="Calibri"/>
              </a:rPr>
              <a:t>       </a:t>
            </a:r>
            <a:r>
              <a:rPr lang="en-IN" sz="1400" dirty="0">
                <a:solidFill>
                  <a:srgbClr val="212121"/>
                </a:solidFill>
                <a:ea typeface="Calibri"/>
              </a:rPr>
              <a:t>My Profile</a:t>
            </a:r>
            <a:endParaRPr lang="en-IN" sz="1400" dirty="0" smtClean="0">
              <a:effectLst/>
              <a:latin typeface="Times New Roman"/>
              <a:ea typeface="Calibri"/>
            </a:endParaRPr>
          </a:p>
          <a:p>
            <a:pPr marL="685800" indent="0">
              <a:spcAft>
                <a:spcPts val="0"/>
              </a:spcAft>
              <a:buNone/>
            </a:pPr>
            <a:r>
              <a:rPr lang="en-IN" sz="1400" dirty="0">
                <a:solidFill>
                  <a:srgbClr val="212121"/>
                </a:solidFill>
                <a:ea typeface="Calibri"/>
              </a:rPr>
              <a:t>d.</a:t>
            </a:r>
            <a:r>
              <a:rPr lang="en-IN" sz="400" dirty="0">
                <a:solidFill>
                  <a:srgbClr val="212121"/>
                </a:solidFill>
                <a:ea typeface="Calibri"/>
              </a:rPr>
              <a:t>      </a:t>
            </a:r>
            <a:r>
              <a:rPr lang="en-IN" sz="1400" dirty="0">
                <a:solidFill>
                  <a:srgbClr val="212121"/>
                </a:solidFill>
                <a:ea typeface="Calibri"/>
              </a:rPr>
              <a:t>Settings </a:t>
            </a:r>
            <a:endParaRPr lang="en-IN" sz="1400" dirty="0" smtClean="0">
              <a:effectLst/>
              <a:latin typeface="Times New Roman"/>
              <a:ea typeface="Calibri"/>
            </a:endParaRPr>
          </a:p>
          <a:p>
            <a:pPr marL="685800" indent="0">
              <a:spcAft>
                <a:spcPts val="0"/>
              </a:spcAft>
              <a:buNone/>
            </a:pPr>
            <a:r>
              <a:rPr lang="en-IN" sz="1400" dirty="0">
                <a:solidFill>
                  <a:srgbClr val="212121"/>
                </a:solidFill>
                <a:ea typeface="Calibri"/>
              </a:rPr>
              <a:t>e.</a:t>
            </a:r>
            <a:r>
              <a:rPr lang="en-IN" sz="400" dirty="0">
                <a:solidFill>
                  <a:srgbClr val="212121"/>
                </a:solidFill>
                <a:ea typeface="Calibri"/>
              </a:rPr>
              <a:t>      </a:t>
            </a:r>
            <a:r>
              <a:rPr lang="en-IN" sz="1400" dirty="0">
                <a:solidFill>
                  <a:srgbClr val="212121"/>
                </a:solidFill>
                <a:ea typeface="Calibri"/>
              </a:rPr>
              <a:t>Recommended </a:t>
            </a:r>
            <a:endParaRPr lang="en-IN" sz="1400" dirty="0" smtClean="0">
              <a:effectLst/>
              <a:latin typeface="Times New Roman"/>
              <a:ea typeface="Calibri"/>
            </a:endParaRPr>
          </a:p>
          <a:p>
            <a:pPr marL="685800" indent="0">
              <a:spcAft>
                <a:spcPts val="0"/>
              </a:spcAft>
              <a:buNone/>
            </a:pPr>
            <a:r>
              <a:rPr lang="en-IN" sz="1400" dirty="0">
                <a:solidFill>
                  <a:srgbClr val="212121"/>
                </a:solidFill>
                <a:ea typeface="Calibri"/>
              </a:rPr>
              <a:t>f.</a:t>
            </a:r>
            <a:r>
              <a:rPr lang="en-IN" sz="400" dirty="0">
                <a:solidFill>
                  <a:srgbClr val="212121"/>
                </a:solidFill>
                <a:ea typeface="Calibri"/>
              </a:rPr>
              <a:t>        </a:t>
            </a:r>
            <a:r>
              <a:rPr lang="en-IN" sz="1400" dirty="0">
                <a:solidFill>
                  <a:srgbClr val="212121"/>
                </a:solidFill>
                <a:ea typeface="Calibri"/>
              </a:rPr>
              <a:t>Resume watching </a:t>
            </a:r>
            <a:endParaRPr lang="en-IN" sz="1400" dirty="0" smtClean="0">
              <a:effectLst/>
              <a:latin typeface="Times New Roman"/>
              <a:ea typeface="Calibri"/>
            </a:endParaRPr>
          </a:p>
          <a:p>
            <a:pPr marL="114300" indent="0">
              <a:spcAft>
                <a:spcPts val="0"/>
              </a:spcAft>
              <a:buNone/>
            </a:pPr>
            <a:r>
              <a:rPr lang="en-IN" sz="1400" dirty="0">
                <a:solidFill>
                  <a:srgbClr val="212121"/>
                </a:solidFill>
                <a:ea typeface="Calibri"/>
              </a:rPr>
              <a:t>3.</a:t>
            </a:r>
            <a:r>
              <a:rPr lang="en-IN" sz="400" dirty="0">
                <a:solidFill>
                  <a:srgbClr val="212121"/>
                </a:solidFill>
                <a:ea typeface="Calibri"/>
              </a:rPr>
              <a:t>       </a:t>
            </a:r>
            <a:r>
              <a:rPr lang="en-IN" sz="1400" dirty="0">
                <a:solidFill>
                  <a:srgbClr val="212121"/>
                </a:solidFill>
                <a:ea typeface="Calibri"/>
              </a:rPr>
              <a:t>DRM : Player Capability</a:t>
            </a:r>
            <a:endParaRPr lang="en-IN" sz="1400" dirty="0" smtClean="0">
              <a:effectLst/>
              <a:latin typeface="Times New Roman"/>
              <a:ea typeface="Calibri"/>
            </a:endParaRPr>
          </a:p>
          <a:p>
            <a:pPr marL="114300" indent="0">
              <a:spcAft>
                <a:spcPts val="0"/>
              </a:spcAft>
              <a:buNone/>
            </a:pPr>
            <a:r>
              <a:rPr lang="en-IN" sz="1400" dirty="0">
                <a:solidFill>
                  <a:srgbClr val="212121"/>
                </a:solidFill>
                <a:ea typeface="Calibri"/>
              </a:rPr>
              <a:t>4.</a:t>
            </a:r>
            <a:r>
              <a:rPr lang="en-IN" sz="400" dirty="0">
                <a:solidFill>
                  <a:srgbClr val="212121"/>
                </a:solidFill>
                <a:ea typeface="Calibri"/>
              </a:rPr>
              <a:t>       </a:t>
            </a:r>
            <a:r>
              <a:rPr lang="en-IN" sz="1400" dirty="0">
                <a:solidFill>
                  <a:srgbClr val="212121"/>
                </a:solidFill>
                <a:ea typeface="Calibri"/>
              </a:rPr>
              <a:t>My Videos </a:t>
            </a:r>
            <a:endParaRPr lang="en-IN" sz="1400" dirty="0" smtClean="0">
              <a:effectLst/>
              <a:latin typeface="Times New Roman"/>
              <a:ea typeface="Calibri"/>
            </a:endParaRPr>
          </a:p>
          <a:p>
            <a:pPr marL="685800" indent="0">
              <a:spcAft>
                <a:spcPts val="0"/>
              </a:spcAft>
              <a:buNone/>
            </a:pPr>
            <a:r>
              <a:rPr lang="en-IN" sz="1400" dirty="0">
                <a:solidFill>
                  <a:srgbClr val="212121"/>
                </a:solidFill>
                <a:ea typeface="Calibri"/>
              </a:rPr>
              <a:t>a.</a:t>
            </a:r>
            <a:r>
              <a:rPr lang="en-IN" sz="400" dirty="0">
                <a:solidFill>
                  <a:srgbClr val="212121"/>
                </a:solidFill>
                <a:ea typeface="Calibri"/>
              </a:rPr>
              <a:t>       </a:t>
            </a:r>
            <a:r>
              <a:rPr lang="en-IN" sz="1400" dirty="0">
                <a:solidFill>
                  <a:srgbClr val="212121"/>
                </a:solidFill>
                <a:ea typeface="Calibri"/>
              </a:rPr>
              <a:t>Storage Management </a:t>
            </a:r>
            <a:endParaRPr lang="en-IN" sz="1400" dirty="0" smtClean="0">
              <a:effectLst/>
              <a:latin typeface="Times New Roman"/>
              <a:ea typeface="Calibri"/>
            </a:endParaRPr>
          </a:p>
          <a:p>
            <a:pPr marL="685800" indent="0">
              <a:spcAft>
                <a:spcPts val="0"/>
              </a:spcAft>
              <a:buNone/>
            </a:pPr>
            <a:r>
              <a:rPr lang="en-IN" sz="1400" dirty="0">
                <a:solidFill>
                  <a:srgbClr val="212121"/>
                </a:solidFill>
                <a:ea typeface="Calibri"/>
              </a:rPr>
              <a:t>b.</a:t>
            </a:r>
            <a:r>
              <a:rPr lang="en-IN" sz="400" dirty="0">
                <a:solidFill>
                  <a:srgbClr val="212121"/>
                </a:solidFill>
                <a:ea typeface="Calibri"/>
              </a:rPr>
              <a:t>      </a:t>
            </a:r>
            <a:r>
              <a:rPr lang="en-IN" sz="1400" dirty="0">
                <a:solidFill>
                  <a:srgbClr val="212121"/>
                </a:solidFill>
                <a:ea typeface="Calibri"/>
              </a:rPr>
              <a:t>Download Control </a:t>
            </a:r>
            <a:endParaRPr lang="en-IN" sz="1400" dirty="0" smtClean="0">
              <a:effectLst/>
              <a:latin typeface="Times New Roman"/>
              <a:ea typeface="Calibri"/>
            </a:endParaRPr>
          </a:p>
          <a:p>
            <a:pPr marL="114300" indent="0">
              <a:spcAft>
                <a:spcPts val="0"/>
              </a:spcAft>
              <a:buNone/>
            </a:pPr>
            <a:r>
              <a:rPr lang="en-IN" sz="1400" dirty="0">
                <a:solidFill>
                  <a:srgbClr val="212121"/>
                </a:solidFill>
                <a:ea typeface="Calibri"/>
              </a:rPr>
              <a:t>5.</a:t>
            </a:r>
            <a:r>
              <a:rPr lang="en-IN" sz="400" dirty="0">
                <a:solidFill>
                  <a:srgbClr val="212121"/>
                </a:solidFill>
                <a:ea typeface="Calibri"/>
              </a:rPr>
              <a:t>       </a:t>
            </a:r>
            <a:r>
              <a:rPr lang="en-IN" sz="1400" dirty="0">
                <a:solidFill>
                  <a:srgbClr val="212121"/>
                </a:solidFill>
                <a:ea typeface="Calibri"/>
              </a:rPr>
              <a:t>Notifications </a:t>
            </a:r>
            <a:endParaRPr lang="en-IN" sz="1400" dirty="0" smtClean="0">
              <a:effectLst/>
              <a:latin typeface="Times New Roman"/>
              <a:ea typeface="Calibri"/>
            </a:endParaRPr>
          </a:p>
          <a:p>
            <a:pPr marL="114300" indent="0">
              <a:spcAft>
                <a:spcPts val="0"/>
              </a:spcAft>
              <a:buNone/>
            </a:pPr>
            <a:r>
              <a:rPr lang="en-IN" sz="1400" dirty="0">
                <a:solidFill>
                  <a:srgbClr val="212121"/>
                </a:solidFill>
                <a:ea typeface="Calibri"/>
              </a:rPr>
              <a:t>6.</a:t>
            </a:r>
            <a:r>
              <a:rPr lang="en-IN" sz="400" dirty="0">
                <a:solidFill>
                  <a:srgbClr val="212121"/>
                </a:solidFill>
                <a:ea typeface="Calibri"/>
              </a:rPr>
              <a:t>       </a:t>
            </a:r>
            <a:r>
              <a:rPr lang="en-IN" sz="1400" dirty="0">
                <a:solidFill>
                  <a:srgbClr val="212121"/>
                </a:solidFill>
                <a:ea typeface="Calibri"/>
              </a:rPr>
              <a:t>Analytics </a:t>
            </a:r>
            <a:endParaRPr lang="en-IN" sz="1400" dirty="0" smtClean="0">
              <a:effectLst/>
              <a:latin typeface="Times New Roman"/>
              <a:ea typeface="Calibri"/>
            </a:endParaRPr>
          </a:p>
          <a:p>
            <a:pPr marL="685800" indent="0">
              <a:spcAft>
                <a:spcPts val="0"/>
              </a:spcAft>
              <a:buNone/>
            </a:pPr>
            <a:r>
              <a:rPr lang="en-IN" sz="1400" dirty="0">
                <a:solidFill>
                  <a:srgbClr val="212121"/>
                </a:solidFill>
                <a:ea typeface="Calibri"/>
              </a:rPr>
              <a:t>a.</a:t>
            </a:r>
            <a:r>
              <a:rPr lang="en-IN" sz="400" dirty="0">
                <a:solidFill>
                  <a:srgbClr val="212121"/>
                </a:solidFill>
                <a:ea typeface="Calibri"/>
              </a:rPr>
              <a:t>       </a:t>
            </a:r>
            <a:r>
              <a:rPr lang="en-IN" sz="1400" dirty="0">
                <a:solidFill>
                  <a:srgbClr val="212121"/>
                </a:solidFill>
                <a:ea typeface="Calibri"/>
              </a:rPr>
              <a:t>App – App backend </a:t>
            </a:r>
            <a:endParaRPr lang="en-IN" sz="1400" dirty="0" smtClean="0">
              <a:effectLst/>
              <a:latin typeface="Times New Roman"/>
              <a:ea typeface="Calibri"/>
            </a:endParaRPr>
          </a:p>
          <a:p>
            <a:pPr marL="685800" indent="0">
              <a:spcAft>
                <a:spcPts val="0"/>
              </a:spcAft>
              <a:buNone/>
            </a:pPr>
            <a:r>
              <a:rPr lang="en-IN" sz="1400" dirty="0">
                <a:solidFill>
                  <a:srgbClr val="212121"/>
                </a:solidFill>
                <a:ea typeface="Calibri"/>
              </a:rPr>
              <a:t>b.</a:t>
            </a:r>
            <a:r>
              <a:rPr lang="en-IN" sz="400" dirty="0">
                <a:solidFill>
                  <a:srgbClr val="212121"/>
                </a:solidFill>
                <a:ea typeface="Calibri"/>
              </a:rPr>
              <a:t>      </a:t>
            </a:r>
            <a:r>
              <a:rPr lang="en-IN" sz="1400" dirty="0">
                <a:solidFill>
                  <a:srgbClr val="212121"/>
                </a:solidFill>
                <a:ea typeface="Calibri"/>
              </a:rPr>
              <a:t>App Backend – analytics </a:t>
            </a:r>
            <a:endParaRPr lang="en-IN" sz="1400" dirty="0" smtClean="0">
              <a:effectLst/>
              <a:latin typeface="Times New Roman"/>
              <a:ea typeface="Calibri"/>
            </a:endParaRPr>
          </a:p>
          <a:p>
            <a:pPr marL="114300" indent="0">
              <a:spcAft>
                <a:spcPts val="0"/>
              </a:spcAft>
              <a:buNone/>
            </a:pPr>
            <a:r>
              <a:rPr lang="en-IN" sz="1400" dirty="0">
                <a:solidFill>
                  <a:srgbClr val="212121"/>
                </a:solidFill>
                <a:ea typeface="Calibri"/>
              </a:rPr>
              <a:t>7.</a:t>
            </a:r>
            <a:r>
              <a:rPr lang="en-IN" sz="400" dirty="0">
                <a:solidFill>
                  <a:srgbClr val="212121"/>
                </a:solidFill>
                <a:ea typeface="Calibri"/>
              </a:rPr>
              <a:t>       </a:t>
            </a:r>
            <a:r>
              <a:rPr lang="en-IN" sz="1400" dirty="0">
                <a:solidFill>
                  <a:srgbClr val="212121"/>
                </a:solidFill>
                <a:ea typeface="Calibri"/>
              </a:rPr>
              <a:t>Billing </a:t>
            </a:r>
            <a:endParaRPr lang="en-IN" sz="1400" dirty="0" smtClean="0">
              <a:effectLst/>
              <a:latin typeface="Times New Roman"/>
              <a:ea typeface="Calibri"/>
            </a:endParaRPr>
          </a:p>
          <a:p>
            <a:pPr marL="685800" indent="0">
              <a:spcAft>
                <a:spcPts val="0"/>
              </a:spcAft>
              <a:buNone/>
            </a:pPr>
            <a:r>
              <a:rPr lang="en-IN" sz="1400" dirty="0">
                <a:solidFill>
                  <a:srgbClr val="212121"/>
                </a:solidFill>
                <a:ea typeface="Calibri"/>
              </a:rPr>
              <a:t>a.</a:t>
            </a:r>
            <a:r>
              <a:rPr lang="en-IN" sz="400" dirty="0">
                <a:solidFill>
                  <a:srgbClr val="212121"/>
                </a:solidFill>
                <a:ea typeface="Calibri"/>
              </a:rPr>
              <a:t>       </a:t>
            </a:r>
            <a:r>
              <a:rPr lang="en-IN" sz="1400" dirty="0">
                <a:solidFill>
                  <a:srgbClr val="212121"/>
                </a:solidFill>
                <a:ea typeface="Calibri"/>
              </a:rPr>
              <a:t>Carrier </a:t>
            </a:r>
            <a:endParaRPr lang="en-IN" sz="1400" dirty="0" smtClean="0">
              <a:effectLst/>
              <a:latin typeface="Times New Roman"/>
              <a:ea typeface="Calibri"/>
            </a:endParaRPr>
          </a:p>
          <a:p>
            <a:pPr marL="685800" indent="0">
              <a:spcAft>
                <a:spcPts val="0"/>
              </a:spcAft>
              <a:buNone/>
            </a:pPr>
            <a:r>
              <a:rPr lang="en-IN" sz="1400" dirty="0">
                <a:solidFill>
                  <a:srgbClr val="212121"/>
                </a:solidFill>
                <a:ea typeface="Calibri"/>
              </a:rPr>
              <a:t>b.</a:t>
            </a:r>
            <a:r>
              <a:rPr lang="en-IN" sz="400" dirty="0">
                <a:solidFill>
                  <a:srgbClr val="212121"/>
                </a:solidFill>
                <a:ea typeface="Calibri"/>
              </a:rPr>
              <a:t>      </a:t>
            </a:r>
            <a:r>
              <a:rPr lang="en-IN" sz="1400" dirty="0">
                <a:solidFill>
                  <a:srgbClr val="212121"/>
                </a:solidFill>
                <a:ea typeface="Calibri"/>
              </a:rPr>
              <a:t>Playstore </a:t>
            </a:r>
            <a:endParaRPr lang="en-IN" sz="1400" dirty="0" smtClean="0">
              <a:effectLst/>
              <a:latin typeface="Times New Roman"/>
              <a:ea typeface="Calibri"/>
            </a:endParaRPr>
          </a:p>
          <a:p>
            <a:pPr marL="114300" indent="0">
              <a:spcAft>
                <a:spcPts val="0"/>
              </a:spcAft>
              <a:buNone/>
            </a:pPr>
            <a:r>
              <a:rPr lang="en-IN" sz="1400" dirty="0">
                <a:solidFill>
                  <a:srgbClr val="212121"/>
                </a:solidFill>
                <a:ea typeface="Calibri"/>
              </a:rPr>
              <a:t>8.</a:t>
            </a:r>
            <a:r>
              <a:rPr lang="en-IN" sz="400" dirty="0">
                <a:solidFill>
                  <a:srgbClr val="212121"/>
                </a:solidFill>
                <a:ea typeface="Calibri"/>
              </a:rPr>
              <a:t>       </a:t>
            </a:r>
            <a:r>
              <a:rPr lang="en-IN" sz="1400" dirty="0">
                <a:solidFill>
                  <a:srgbClr val="212121"/>
                </a:solidFill>
                <a:ea typeface="Calibri"/>
              </a:rPr>
              <a:t>Device Compatibility </a:t>
            </a:r>
            <a:endParaRPr lang="en-IN" sz="1400" dirty="0" smtClean="0">
              <a:effectLst/>
              <a:latin typeface="Times New Roman"/>
              <a:ea typeface="Calibri"/>
            </a:endParaRPr>
          </a:p>
          <a:p>
            <a:pPr marL="114300" indent="0">
              <a:spcAft>
                <a:spcPts val="0"/>
              </a:spcAft>
              <a:buNone/>
            </a:pPr>
            <a:r>
              <a:rPr lang="en-IN" sz="1400" dirty="0">
                <a:solidFill>
                  <a:srgbClr val="212121"/>
                </a:solidFill>
                <a:ea typeface="Calibri"/>
              </a:rPr>
              <a:t>9.</a:t>
            </a:r>
            <a:r>
              <a:rPr lang="en-IN" sz="400" dirty="0">
                <a:solidFill>
                  <a:srgbClr val="212121"/>
                </a:solidFill>
                <a:ea typeface="Calibri"/>
              </a:rPr>
              <a:t>       </a:t>
            </a:r>
            <a:r>
              <a:rPr lang="en-IN" sz="1400" dirty="0">
                <a:solidFill>
                  <a:srgbClr val="212121"/>
                </a:solidFill>
                <a:ea typeface="Calibri"/>
              </a:rPr>
              <a:t>Brand UI integration </a:t>
            </a:r>
            <a:endParaRPr lang="en-IN" sz="1400" dirty="0" smtClean="0">
              <a:effectLst/>
              <a:latin typeface="Times New Roman"/>
              <a:ea typeface="Calibri"/>
            </a:endParaRPr>
          </a:p>
          <a:p>
            <a:pPr marL="0" indent="0">
              <a:buNone/>
            </a:pPr>
            <a:endParaRPr lang="en-IN" sz="1400" dirty="0"/>
          </a:p>
        </p:txBody>
      </p:sp>
    </p:spTree>
    <p:extLst>
      <p:ext uri="{BB962C8B-B14F-4D97-AF65-F5344CB8AC3E}">
        <p14:creationId xmlns:p14="http://schemas.microsoft.com/office/powerpoint/2010/main" val="48934042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36512" y="-27384"/>
            <a:ext cx="8229600" cy="1143000"/>
          </a:xfrm>
        </p:spPr>
        <p:txBody>
          <a:bodyPr>
            <a:normAutofit/>
          </a:bodyPr>
          <a:lstStyle/>
          <a:p>
            <a:pPr algn="l"/>
            <a:r>
              <a:rPr lang="en-IN" sz="3600" b="1" i="1" dirty="0"/>
              <a:t>Left Menu : </a:t>
            </a:r>
            <a:r>
              <a:rPr lang="en-IN" sz="3600" b="1" i="1" dirty="0" smtClean="0"/>
              <a:t>Settings </a:t>
            </a:r>
            <a:endParaRPr lang="en-IN" sz="3600" b="1" i="1" dirty="0"/>
          </a:p>
        </p:txBody>
      </p:sp>
      <p:pic>
        <p:nvPicPr>
          <p:cNvPr id="5122" name="Picture 2" descr="C:\Users\IBM\Dropbox\Premium APP CFT\Vuclip+ Mocks\phone mocks\Phone mocks Oct 9\11.1.Setting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1124744"/>
            <a:ext cx="3022434" cy="537321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3491880" y="1743199"/>
            <a:ext cx="5112568" cy="646331"/>
          </a:xfrm>
          <a:prstGeom prst="rect">
            <a:avLst/>
          </a:prstGeom>
          <a:noFill/>
        </p:spPr>
        <p:txBody>
          <a:bodyPr wrap="square" rtlCol="0">
            <a:spAutoFit/>
          </a:bodyPr>
          <a:lstStyle/>
          <a:p>
            <a:r>
              <a:rPr lang="en-IN" sz="1200" b="1" u="sng" dirty="0" smtClean="0"/>
              <a:t>Clear History </a:t>
            </a:r>
            <a:r>
              <a:rPr lang="en-IN" sz="1200" b="1" dirty="0" smtClean="0"/>
              <a:t>: </a:t>
            </a:r>
            <a:r>
              <a:rPr lang="en-IN" sz="1200" dirty="0" smtClean="0"/>
              <a:t>Clears all the history for the recently viewed section; but the user can still be shown the resume option when he clicks on the content he left midway </a:t>
            </a:r>
            <a:endParaRPr lang="en-IN" sz="1200" dirty="0"/>
          </a:p>
        </p:txBody>
      </p:sp>
      <p:sp>
        <p:nvSpPr>
          <p:cNvPr id="6" name="TextBox 5"/>
          <p:cNvSpPr txBox="1"/>
          <p:nvPr/>
        </p:nvSpPr>
        <p:spPr>
          <a:xfrm>
            <a:off x="3491880" y="2319263"/>
            <a:ext cx="5112568" cy="461665"/>
          </a:xfrm>
          <a:prstGeom prst="rect">
            <a:avLst/>
          </a:prstGeom>
          <a:noFill/>
        </p:spPr>
        <p:txBody>
          <a:bodyPr wrap="square" rtlCol="0">
            <a:spAutoFit/>
          </a:bodyPr>
          <a:lstStyle/>
          <a:p>
            <a:r>
              <a:rPr lang="en-IN" sz="1200" b="1" u="sng" dirty="0" smtClean="0"/>
              <a:t>Receive Notification</a:t>
            </a:r>
            <a:r>
              <a:rPr lang="en-IN" sz="1200" u="sng" dirty="0" smtClean="0"/>
              <a:t>: </a:t>
            </a:r>
            <a:r>
              <a:rPr lang="en-IN" sz="1200" dirty="0" smtClean="0"/>
              <a:t>The user can opt out of receiving notifications from the app; not to be implemented as a part of V1</a:t>
            </a:r>
            <a:endParaRPr lang="en-IN" sz="1200" dirty="0"/>
          </a:p>
        </p:txBody>
      </p:sp>
      <p:sp>
        <p:nvSpPr>
          <p:cNvPr id="7" name="TextBox 6"/>
          <p:cNvSpPr txBox="1"/>
          <p:nvPr/>
        </p:nvSpPr>
        <p:spPr>
          <a:xfrm>
            <a:off x="3491880" y="2780928"/>
            <a:ext cx="5112568" cy="461665"/>
          </a:xfrm>
          <a:prstGeom prst="rect">
            <a:avLst/>
          </a:prstGeom>
          <a:noFill/>
        </p:spPr>
        <p:txBody>
          <a:bodyPr wrap="square" rtlCol="0">
            <a:spAutoFit/>
          </a:bodyPr>
          <a:lstStyle/>
          <a:p>
            <a:r>
              <a:rPr lang="en-IN" sz="1200" b="1" u="sng" dirty="0" smtClean="0"/>
              <a:t>Sync only on </a:t>
            </a:r>
            <a:r>
              <a:rPr lang="en-IN" sz="1200" b="1" u="sng" dirty="0" err="1" smtClean="0"/>
              <a:t>Wi-fi</a:t>
            </a:r>
            <a:r>
              <a:rPr lang="en-IN" sz="1200" dirty="0" smtClean="0"/>
              <a:t>: if this option is checked ; the queued download will start automatically when the user comes into an active </a:t>
            </a:r>
            <a:r>
              <a:rPr lang="en-IN" sz="1200" dirty="0" err="1" smtClean="0"/>
              <a:t>wi-fi</a:t>
            </a:r>
            <a:r>
              <a:rPr lang="en-IN" sz="1200" dirty="0" smtClean="0"/>
              <a:t> zone </a:t>
            </a:r>
            <a:endParaRPr lang="en-IN" sz="1200" dirty="0"/>
          </a:p>
        </p:txBody>
      </p:sp>
      <p:sp>
        <p:nvSpPr>
          <p:cNvPr id="8" name="TextBox 7"/>
          <p:cNvSpPr txBox="1"/>
          <p:nvPr/>
        </p:nvSpPr>
        <p:spPr>
          <a:xfrm>
            <a:off x="3491880" y="3212976"/>
            <a:ext cx="5112568" cy="461665"/>
          </a:xfrm>
          <a:prstGeom prst="rect">
            <a:avLst/>
          </a:prstGeom>
          <a:noFill/>
        </p:spPr>
        <p:txBody>
          <a:bodyPr wrap="square" rtlCol="0">
            <a:spAutoFit/>
          </a:bodyPr>
          <a:lstStyle/>
          <a:p>
            <a:r>
              <a:rPr lang="en-IN" sz="1200" b="1" u="sng" dirty="0" smtClean="0"/>
              <a:t>Storage Location </a:t>
            </a:r>
            <a:r>
              <a:rPr lang="en-IN" sz="1200" dirty="0" smtClean="0"/>
              <a:t>: the use can selected his storage location from SD Card: Internal memory. This option will change on clicking on the SD card text. </a:t>
            </a:r>
            <a:endParaRPr lang="en-IN" sz="1200" dirty="0"/>
          </a:p>
        </p:txBody>
      </p:sp>
      <p:sp>
        <p:nvSpPr>
          <p:cNvPr id="9" name="TextBox 8"/>
          <p:cNvSpPr txBox="1"/>
          <p:nvPr/>
        </p:nvSpPr>
        <p:spPr>
          <a:xfrm>
            <a:off x="3491880" y="5343599"/>
            <a:ext cx="5112568" cy="646331"/>
          </a:xfrm>
          <a:prstGeom prst="rect">
            <a:avLst/>
          </a:prstGeom>
          <a:noFill/>
        </p:spPr>
        <p:txBody>
          <a:bodyPr wrap="square" rtlCol="0">
            <a:spAutoFit/>
          </a:bodyPr>
          <a:lstStyle/>
          <a:p>
            <a:r>
              <a:rPr lang="en-IN" sz="1200" b="1" u="sng" dirty="0" smtClean="0"/>
              <a:t>Total Memory </a:t>
            </a:r>
            <a:r>
              <a:rPr lang="en-IN" sz="1200" dirty="0" smtClean="0"/>
              <a:t>: here we will display; what’s the total memory available on the selected memory option , what’s the %age consumed by vuclip; what’s the % of free memory available </a:t>
            </a:r>
            <a:endParaRPr lang="en-IN" sz="1200" dirty="0"/>
          </a:p>
        </p:txBody>
      </p:sp>
      <p:pic>
        <p:nvPicPr>
          <p:cNvPr id="5124" name="Picture 4" descr="C:\Users\IBM\Dropbox\Premium APP CFT\Vuclip+ Mocks\phone mocks\Phone mocks Oct 9\11.3.Storage-Location.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31126" b="30504"/>
          <a:stretch/>
        </p:blipFill>
        <p:spPr bwMode="auto">
          <a:xfrm>
            <a:off x="4613564" y="3811352"/>
            <a:ext cx="1802102" cy="1229287"/>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Arrow Connector 2"/>
          <p:cNvCxnSpPr/>
          <p:nvPr/>
        </p:nvCxnSpPr>
        <p:spPr>
          <a:xfrm>
            <a:off x="2987824" y="3242593"/>
            <a:ext cx="1584176" cy="978495"/>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208367853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36512" y="-27384"/>
            <a:ext cx="8229600" cy="1143000"/>
          </a:xfrm>
        </p:spPr>
        <p:txBody>
          <a:bodyPr>
            <a:normAutofit/>
          </a:bodyPr>
          <a:lstStyle/>
          <a:p>
            <a:pPr algn="l"/>
            <a:r>
              <a:rPr lang="en-IN" sz="3600" b="1" i="1" dirty="0"/>
              <a:t>Left Menu : </a:t>
            </a:r>
            <a:r>
              <a:rPr lang="en-IN" sz="3600" b="1" i="1" dirty="0" smtClean="0"/>
              <a:t>Pop-up messages </a:t>
            </a:r>
            <a:endParaRPr lang="en-IN" sz="3600" b="1" i="1" dirty="0"/>
          </a:p>
        </p:txBody>
      </p:sp>
      <p:pic>
        <p:nvPicPr>
          <p:cNvPr id="6146" name="Picture 2" descr="C:\Users\IBM\Dropbox\Premium APP CFT\Vuclip+ Mocks\phone mocks\Phone mocks Oct 9\11.2.Clear-History.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27584" y="1340767"/>
            <a:ext cx="2808312" cy="4992555"/>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C:\Users\IBM\Dropbox\Premium APP CFT\Vuclip+ Mocks\phone mocks\Phone mocks Oct 9\11.3.Storage-Locati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27984" y="1340766"/>
            <a:ext cx="2824674" cy="5021643"/>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1099424" y="6381328"/>
            <a:ext cx="2032416" cy="276999"/>
          </a:xfrm>
          <a:prstGeom prst="rect">
            <a:avLst/>
          </a:prstGeom>
          <a:noFill/>
        </p:spPr>
        <p:txBody>
          <a:bodyPr wrap="none" rtlCol="0">
            <a:spAutoFit/>
          </a:bodyPr>
          <a:lstStyle/>
          <a:p>
            <a:r>
              <a:rPr lang="en-IN" sz="1200" i="1" dirty="0" smtClean="0"/>
              <a:t>Clear history pop-up message</a:t>
            </a:r>
            <a:endParaRPr lang="en-IN" sz="1200" i="1" dirty="0"/>
          </a:p>
        </p:txBody>
      </p:sp>
      <p:sp>
        <p:nvSpPr>
          <p:cNvPr id="16" name="TextBox 15"/>
          <p:cNvSpPr txBox="1"/>
          <p:nvPr/>
        </p:nvSpPr>
        <p:spPr>
          <a:xfrm>
            <a:off x="4860032" y="6381328"/>
            <a:ext cx="1738361" cy="276999"/>
          </a:xfrm>
          <a:prstGeom prst="rect">
            <a:avLst/>
          </a:prstGeom>
          <a:noFill/>
        </p:spPr>
        <p:txBody>
          <a:bodyPr wrap="none" rtlCol="0">
            <a:spAutoFit/>
          </a:bodyPr>
          <a:lstStyle/>
          <a:p>
            <a:r>
              <a:rPr lang="en-IN" sz="1200" i="1" dirty="0" smtClean="0"/>
              <a:t>Change Storage location </a:t>
            </a:r>
            <a:endParaRPr lang="en-IN" sz="1200" i="1" dirty="0"/>
          </a:p>
        </p:txBody>
      </p:sp>
    </p:spTree>
    <p:extLst>
      <p:ext uri="{BB962C8B-B14F-4D97-AF65-F5344CB8AC3E}">
        <p14:creationId xmlns:p14="http://schemas.microsoft.com/office/powerpoint/2010/main" val="278035276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36512" y="-27384"/>
            <a:ext cx="8229600" cy="1143000"/>
          </a:xfrm>
        </p:spPr>
        <p:txBody>
          <a:bodyPr>
            <a:normAutofit/>
          </a:bodyPr>
          <a:lstStyle/>
          <a:p>
            <a:pPr algn="l"/>
            <a:r>
              <a:rPr lang="en-IN" sz="3600" b="1" i="1" dirty="0" smtClean="0"/>
              <a:t>Payment options : Payment Page  </a:t>
            </a:r>
            <a:endParaRPr lang="en-IN" sz="3600" b="1" i="1" dirty="0"/>
          </a:p>
        </p:txBody>
      </p:sp>
      <p:pic>
        <p:nvPicPr>
          <p:cNvPr id="8194" name="Picture 2" descr="C:\Users\IBM\Dropbox\Premium APP CFT\Vuclip+ Mocks\phone mocks\Phone mocks Oct 9\4.2.Subscrip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5536" y="1268760"/>
            <a:ext cx="2788875" cy="4957999"/>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3419872" y="1340768"/>
            <a:ext cx="5112568" cy="3046988"/>
          </a:xfrm>
          <a:prstGeom prst="rect">
            <a:avLst/>
          </a:prstGeom>
          <a:noFill/>
        </p:spPr>
        <p:txBody>
          <a:bodyPr wrap="square" rtlCol="0">
            <a:spAutoFit/>
          </a:bodyPr>
          <a:lstStyle/>
          <a:p>
            <a:r>
              <a:rPr lang="en-IN" sz="1200" dirty="0" smtClean="0"/>
              <a:t>When the user clicks on any paid content; he’ll see the subscription option screen. </a:t>
            </a:r>
          </a:p>
          <a:p>
            <a:endParaRPr lang="en-IN" sz="1200" dirty="0"/>
          </a:p>
          <a:p>
            <a:r>
              <a:rPr lang="en-IN" sz="1200" dirty="0" smtClean="0"/>
              <a:t>This screen would showcase the various payment options which the user can use for subscribing to the app; </a:t>
            </a:r>
          </a:p>
          <a:p>
            <a:endParaRPr lang="en-IN" sz="1200" dirty="0"/>
          </a:p>
          <a:p>
            <a:r>
              <a:rPr lang="en-IN" sz="1200" dirty="0" smtClean="0"/>
              <a:t>Carrier Billing : Airtel /Vodafone: DU/Etisalat (V1)</a:t>
            </a:r>
          </a:p>
          <a:p>
            <a:r>
              <a:rPr lang="en-IN" sz="1200" dirty="0" smtClean="0"/>
              <a:t>Google Play (v1)</a:t>
            </a:r>
          </a:p>
          <a:p>
            <a:endParaRPr lang="en-IN" sz="1200" dirty="0"/>
          </a:p>
          <a:p>
            <a:r>
              <a:rPr lang="en-IN" sz="1200" dirty="0" smtClean="0"/>
              <a:t>CC/Net Banking/Promo code: V2 of the release </a:t>
            </a:r>
          </a:p>
          <a:p>
            <a:endParaRPr lang="en-IN" sz="1200" dirty="0"/>
          </a:p>
          <a:p>
            <a:r>
              <a:rPr lang="en-IN" sz="1200" dirty="0" smtClean="0"/>
              <a:t>Once subscribed – all lock symbols will be removed from the paid content </a:t>
            </a:r>
          </a:p>
          <a:p>
            <a:endParaRPr lang="en-IN" sz="1200" dirty="0"/>
          </a:p>
          <a:p>
            <a:r>
              <a:rPr lang="en-IN" sz="1200" b="1" i="1" dirty="0" smtClean="0">
                <a:solidFill>
                  <a:srgbClr val="FF0000"/>
                </a:solidFill>
              </a:rPr>
              <a:t>This UI will change post the re-branding </a:t>
            </a:r>
          </a:p>
          <a:p>
            <a:endParaRPr lang="en-IN" sz="1200" dirty="0"/>
          </a:p>
          <a:p>
            <a:endParaRPr lang="en-IN" sz="1200" dirty="0" smtClean="0"/>
          </a:p>
        </p:txBody>
      </p:sp>
    </p:spTree>
    <p:extLst>
      <p:ext uri="{BB962C8B-B14F-4D97-AF65-F5344CB8AC3E}">
        <p14:creationId xmlns:p14="http://schemas.microsoft.com/office/powerpoint/2010/main" val="43641044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36512" y="-27384"/>
            <a:ext cx="8229600" cy="1143000"/>
          </a:xfrm>
        </p:spPr>
        <p:txBody>
          <a:bodyPr>
            <a:normAutofit/>
          </a:bodyPr>
          <a:lstStyle/>
          <a:p>
            <a:pPr algn="l"/>
            <a:r>
              <a:rPr lang="en-IN" sz="3600" b="1" i="1" dirty="0" smtClean="0"/>
              <a:t>Payment options : Carrier Billing </a:t>
            </a:r>
            <a:endParaRPr lang="en-IN" sz="3600" b="1" i="1" dirty="0"/>
          </a:p>
        </p:txBody>
      </p:sp>
      <p:pic>
        <p:nvPicPr>
          <p:cNvPr id="8194" name="Picture 2" descr="C:\Users\IBM\Dropbox\Premium APP CFT\Vuclip+ Mocks\phone mocks\Phone mocks Oct 9\4.2.Subscrip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5536" y="1268760"/>
            <a:ext cx="2788875" cy="4957999"/>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Arrow Connector 2"/>
          <p:cNvCxnSpPr/>
          <p:nvPr/>
        </p:nvCxnSpPr>
        <p:spPr>
          <a:xfrm>
            <a:off x="3184411" y="3429000"/>
            <a:ext cx="955541"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4139952" y="2132856"/>
            <a:ext cx="1944216" cy="25202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smtClean="0"/>
              <a:t>CG page for double confirmation</a:t>
            </a:r>
          </a:p>
          <a:p>
            <a:pPr algn="ctr"/>
            <a:endParaRPr lang="en-IN" sz="1600" dirty="0"/>
          </a:p>
          <a:p>
            <a:pPr algn="ctr"/>
            <a:r>
              <a:rPr lang="en-IN" sz="1600" dirty="0" smtClean="0"/>
              <a:t>UI controlled by carrier  </a:t>
            </a:r>
            <a:endParaRPr lang="en-IN" sz="1600" dirty="0"/>
          </a:p>
        </p:txBody>
      </p:sp>
      <p:sp>
        <p:nvSpPr>
          <p:cNvPr id="6" name="Rectangle 5"/>
          <p:cNvSpPr/>
          <p:nvPr/>
        </p:nvSpPr>
        <p:spPr>
          <a:xfrm>
            <a:off x="6732240" y="2471758"/>
            <a:ext cx="1584176"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smtClean="0"/>
              <a:t>Success: Show congrats</a:t>
            </a:r>
            <a:endParaRPr lang="en-IN" sz="1200" dirty="0"/>
          </a:p>
        </p:txBody>
      </p:sp>
      <p:sp>
        <p:nvSpPr>
          <p:cNvPr id="9" name="Rectangle 8"/>
          <p:cNvSpPr/>
          <p:nvPr/>
        </p:nvSpPr>
        <p:spPr>
          <a:xfrm>
            <a:off x="6732240" y="3501008"/>
            <a:ext cx="1584176"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smtClean="0"/>
              <a:t>Failure: Show sorry </a:t>
            </a:r>
            <a:endParaRPr lang="en-IN" sz="1200" dirty="0"/>
          </a:p>
        </p:txBody>
      </p:sp>
      <p:cxnSp>
        <p:nvCxnSpPr>
          <p:cNvPr id="10" name="Elbow Connector 9"/>
          <p:cNvCxnSpPr>
            <a:stCxn id="5" idx="3"/>
            <a:endCxn id="6" idx="1"/>
          </p:cNvCxnSpPr>
          <p:nvPr/>
        </p:nvCxnSpPr>
        <p:spPr>
          <a:xfrm flipV="1">
            <a:off x="6084168" y="2867802"/>
            <a:ext cx="648072" cy="525194"/>
          </a:xfrm>
          <a:prstGeom prst="bentConnector3">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2" name="Elbow Connector 11"/>
          <p:cNvCxnSpPr>
            <a:stCxn id="5" idx="3"/>
            <a:endCxn id="9" idx="1"/>
          </p:cNvCxnSpPr>
          <p:nvPr/>
        </p:nvCxnSpPr>
        <p:spPr>
          <a:xfrm>
            <a:off x="6084168" y="3392996"/>
            <a:ext cx="648072" cy="504056"/>
          </a:xfrm>
          <a:prstGeom prst="bentConnector3">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3380782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36512" y="-27384"/>
            <a:ext cx="8229600" cy="1143000"/>
          </a:xfrm>
        </p:spPr>
        <p:txBody>
          <a:bodyPr>
            <a:normAutofit/>
          </a:bodyPr>
          <a:lstStyle/>
          <a:p>
            <a:pPr algn="l"/>
            <a:r>
              <a:rPr lang="en-IN" sz="3600" b="1" i="1" dirty="0" smtClean="0"/>
              <a:t>Payment options : Google Play Billing </a:t>
            </a:r>
            <a:endParaRPr lang="en-IN" sz="3600" b="1" i="1" dirty="0"/>
          </a:p>
        </p:txBody>
      </p:sp>
      <p:pic>
        <p:nvPicPr>
          <p:cNvPr id="8194" name="Picture 2" descr="C:\Users\IBM\Dropbox\Premium APP CFT\Vuclip+ Mocks\phone mocks\Phone mocks Oct 9\4.2.Subscrip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5536" y="1268760"/>
            <a:ext cx="2788875" cy="4957999"/>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Arrow Connector 2"/>
          <p:cNvCxnSpPr/>
          <p:nvPr/>
        </p:nvCxnSpPr>
        <p:spPr>
          <a:xfrm>
            <a:off x="3184411" y="3429000"/>
            <a:ext cx="955541"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4139952" y="2132856"/>
            <a:ext cx="1944216" cy="25202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smtClean="0"/>
              <a:t>UI controlled by GP </a:t>
            </a:r>
            <a:endParaRPr lang="en-IN" sz="1600" dirty="0"/>
          </a:p>
        </p:txBody>
      </p:sp>
      <p:sp>
        <p:nvSpPr>
          <p:cNvPr id="6" name="Rectangle 5"/>
          <p:cNvSpPr/>
          <p:nvPr/>
        </p:nvSpPr>
        <p:spPr>
          <a:xfrm>
            <a:off x="6732240" y="2471758"/>
            <a:ext cx="1584176"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smtClean="0"/>
              <a:t>Success: Show congrats</a:t>
            </a:r>
            <a:endParaRPr lang="en-IN" sz="1200" dirty="0"/>
          </a:p>
        </p:txBody>
      </p:sp>
      <p:sp>
        <p:nvSpPr>
          <p:cNvPr id="9" name="Rectangle 8"/>
          <p:cNvSpPr/>
          <p:nvPr/>
        </p:nvSpPr>
        <p:spPr>
          <a:xfrm>
            <a:off x="6732240" y="3501008"/>
            <a:ext cx="1584176"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smtClean="0"/>
              <a:t>Failure: Show sorry </a:t>
            </a:r>
            <a:endParaRPr lang="en-IN" sz="1200" dirty="0"/>
          </a:p>
        </p:txBody>
      </p:sp>
      <p:cxnSp>
        <p:nvCxnSpPr>
          <p:cNvPr id="10" name="Elbow Connector 9"/>
          <p:cNvCxnSpPr>
            <a:stCxn id="5" idx="3"/>
            <a:endCxn id="6" idx="1"/>
          </p:cNvCxnSpPr>
          <p:nvPr/>
        </p:nvCxnSpPr>
        <p:spPr>
          <a:xfrm flipV="1">
            <a:off x="6084168" y="2867802"/>
            <a:ext cx="648072" cy="525194"/>
          </a:xfrm>
          <a:prstGeom prst="bentConnector3">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2" name="Elbow Connector 11"/>
          <p:cNvCxnSpPr>
            <a:stCxn id="5" idx="3"/>
            <a:endCxn id="9" idx="1"/>
          </p:cNvCxnSpPr>
          <p:nvPr/>
        </p:nvCxnSpPr>
        <p:spPr>
          <a:xfrm>
            <a:off x="6084168" y="3392996"/>
            <a:ext cx="648072" cy="504056"/>
          </a:xfrm>
          <a:prstGeom prst="bentConnector3">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5648848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36512" y="-27384"/>
            <a:ext cx="8229600" cy="1143000"/>
          </a:xfrm>
        </p:spPr>
        <p:txBody>
          <a:bodyPr>
            <a:normAutofit/>
          </a:bodyPr>
          <a:lstStyle/>
          <a:p>
            <a:pPr algn="l"/>
            <a:r>
              <a:rPr lang="en-IN" sz="3600" b="1" i="1" dirty="0" smtClean="0"/>
              <a:t>Payment options </a:t>
            </a:r>
            <a:endParaRPr lang="en-IN" sz="3600" b="1" i="1" dirty="0"/>
          </a:p>
        </p:txBody>
      </p:sp>
      <p:pic>
        <p:nvPicPr>
          <p:cNvPr id="9218" name="Picture 2" descr="C:\Users\IBM\Dropbox\Premium APP CFT\Vuclip+ Mocks\phone mocks\Phone mocks Oct 9\16.Promo-Code.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1283" y="1268760"/>
            <a:ext cx="2726541" cy="4847184"/>
          </a:xfrm>
          <a:prstGeom prst="rect">
            <a:avLst/>
          </a:prstGeom>
          <a:noFill/>
          <a:extLst>
            <a:ext uri="{909E8E84-426E-40DD-AFC4-6F175D3DCCD1}">
              <a14:hiddenFill xmlns:a14="http://schemas.microsoft.com/office/drawing/2010/main">
                <a:solidFill>
                  <a:srgbClr val="FFFFFF"/>
                </a:solidFill>
              </a14:hiddenFill>
            </a:ext>
          </a:extLst>
        </p:spPr>
      </p:pic>
      <p:pic>
        <p:nvPicPr>
          <p:cNvPr id="9219" name="Picture 3" descr="C:\Users\IBM\Dropbox\Premium APP CFT\Vuclip+ Mocks\phone mocks\Phone mocks Oct 9\18.Card-Payment.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13611" y="1268760"/>
            <a:ext cx="2726541" cy="4847184"/>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C:\Users\IBM\Dropbox\Premium APP CFT\Vuclip+ Mocks\phone mocks\Phone mocks Oct 9\19.Net-Banking.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237947" y="1268760"/>
            <a:ext cx="2726541" cy="48471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267239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36512" y="-27384"/>
            <a:ext cx="8229600" cy="1143000"/>
          </a:xfrm>
        </p:spPr>
        <p:txBody>
          <a:bodyPr>
            <a:normAutofit/>
          </a:bodyPr>
          <a:lstStyle/>
          <a:p>
            <a:pPr algn="l"/>
            <a:r>
              <a:rPr lang="en-IN" sz="3600" b="1" i="1" dirty="0" smtClean="0"/>
              <a:t>Offline Playback </a:t>
            </a:r>
            <a:endParaRPr lang="en-IN" sz="3600" b="1" i="1" dirty="0"/>
          </a:p>
        </p:txBody>
      </p:sp>
      <p:pic>
        <p:nvPicPr>
          <p:cNvPr id="10242" name="Picture 2" descr="C:\Users\IBM\Dropbox\Premium APP CFT\Vuclip+ Mocks\phone mocks\Phone mocks Oct 9\15.2.Offline-Videos-(Toast-Message).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2319" y="1268760"/>
            <a:ext cx="2927543" cy="520452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3419872" y="1340768"/>
            <a:ext cx="5112568" cy="1938992"/>
          </a:xfrm>
          <a:prstGeom prst="rect">
            <a:avLst/>
          </a:prstGeom>
          <a:noFill/>
        </p:spPr>
        <p:txBody>
          <a:bodyPr wrap="square" rtlCol="0">
            <a:spAutoFit/>
          </a:bodyPr>
          <a:lstStyle/>
          <a:p>
            <a:r>
              <a:rPr lang="en-IN" sz="1200" dirty="0" smtClean="0"/>
              <a:t>When the user opens the app in the offline mode;  he will only be able to access the  download section and only the content which has been downloaded on the app. the rest of the section will be disable d and he won’t be able to click anywhere. </a:t>
            </a:r>
          </a:p>
          <a:p>
            <a:endParaRPr lang="en-IN" sz="1200" dirty="0"/>
          </a:p>
          <a:p>
            <a:r>
              <a:rPr lang="en-IN" sz="1200" dirty="0" smtClean="0"/>
              <a:t>When he clicks on any other screen he’ll see the following toast message as shown in the mock-up)</a:t>
            </a:r>
          </a:p>
          <a:p>
            <a:endParaRPr lang="en-IN" sz="1200" dirty="0"/>
          </a:p>
          <a:p>
            <a:r>
              <a:rPr lang="en-IN" sz="1200" dirty="0" smtClean="0"/>
              <a:t>If the app gets the internet connectivity during the session; we’ll show the user go back online message</a:t>
            </a:r>
          </a:p>
        </p:txBody>
      </p:sp>
      <p:pic>
        <p:nvPicPr>
          <p:cNvPr id="10243" name="Picture 3" descr="C:\Users\IBM\Dropbox\Premium APP CFT\Vuclip+ Mocks\phone mocks\Phone mocks Oct 9\15.Internet-Connectivity.png"/>
          <p:cNvPicPr>
            <a:picLocks noChangeAspect="1" noChangeArrowheads="1"/>
          </p:cNvPicPr>
          <p:nvPr/>
        </p:nvPicPr>
        <p:blipFill rotWithShape="1">
          <a:blip r:embed="rId3">
            <a:extLst>
              <a:ext uri="{28A0092B-C50C-407E-A947-70E740481C1C}">
                <a14:useLocalDpi xmlns:a14="http://schemas.microsoft.com/office/drawing/2010/main" val="0"/>
              </a:ext>
            </a:extLst>
          </a:blip>
          <a:srcRect t="30885" b="40306"/>
          <a:stretch/>
        </p:blipFill>
        <p:spPr bwMode="auto">
          <a:xfrm>
            <a:off x="3869933" y="4077072"/>
            <a:ext cx="3388115" cy="1735263"/>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p:cNvCxnSpPr/>
          <p:nvPr/>
        </p:nvCxnSpPr>
        <p:spPr>
          <a:xfrm flipV="1">
            <a:off x="5364088" y="3140968"/>
            <a:ext cx="0" cy="730052"/>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418336935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36512" y="-27384"/>
            <a:ext cx="8229600" cy="1143000"/>
          </a:xfrm>
        </p:spPr>
        <p:txBody>
          <a:bodyPr>
            <a:normAutofit/>
          </a:bodyPr>
          <a:lstStyle/>
          <a:p>
            <a:pPr algn="l"/>
            <a:r>
              <a:rPr lang="en-IN" sz="3600" b="1" i="1" dirty="0" smtClean="0"/>
              <a:t>Offline Playback </a:t>
            </a:r>
            <a:endParaRPr lang="en-IN" sz="3600" b="1" i="1" dirty="0"/>
          </a:p>
        </p:txBody>
      </p:sp>
      <p:pic>
        <p:nvPicPr>
          <p:cNvPr id="11266" name="Picture 2" descr="C:\Users\IBM\Dropbox\Premium APP CFT\Vuclip+ Mocks\phone mocks\Phone mocks Oct 9\14.Offline-Mode-(No-Video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1600" y="1124744"/>
            <a:ext cx="3091082" cy="5495256"/>
          </a:xfrm>
          <a:prstGeom prst="rect">
            <a:avLst/>
          </a:prstGeom>
          <a:noFill/>
          <a:extLst>
            <a:ext uri="{909E8E84-426E-40DD-AFC4-6F175D3DCCD1}">
              <a14:hiddenFill xmlns:a14="http://schemas.microsoft.com/office/drawing/2010/main">
                <a:solidFill>
                  <a:srgbClr val="FFFFFF"/>
                </a:solidFill>
              </a14:hiddenFill>
            </a:ext>
          </a:extLst>
        </p:spPr>
      </p:pic>
      <p:pic>
        <p:nvPicPr>
          <p:cNvPr id="11267" name="Picture 3" descr="C:\Users\IBM\Dropbox\Premium APP CFT\Vuclip+ Mocks\phone mocks\Phone mocks Oct 9\15.Internet-Connectivit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99992" y="1106876"/>
            <a:ext cx="3091082" cy="54952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907591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36512" y="-27384"/>
            <a:ext cx="8229600" cy="1143000"/>
          </a:xfrm>
        </p:spPr>
        <p:txBody>
          <a:bodyPr>
            <a:normAutofit/>
          </a:bodyPr>
          <a:lstStyle/>
          <a:p>
            <a:pPr algn="l"/>
            <a:r>
              <a:rPr lang="en-IN" sz="3600" b="1" i="1" dirty="0" smtClean="0"/>
              <a:t>Sign-in page</a:t>
            </a:r>
            <a:endParaRPr lang="en-IN" sz="3600" b="1" i="1" dirty="0"/>
          </a:p>
        </p:txBody>
      </p:sp>
      <p:sp>
        <p:nvSpPr>
          <p:cNvPr id="2" name="Rectangle 1"/>
          <p:cNvSpPr/>
          <p:nvPr/>
        </p:nvSpPr>
        <p:spPr>
          <a:xfrm>
            <a:off x="107504" y="2924944"/>
            <a:ext cx="1512168" cy="18722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1400" dirty="0" smtClean="0"/>
              <a:t>Sign up : Email</a:t>
            </a:r>
          </a:p>
          <a:p>
            <a:r>
              <a:rPr lang="en-IN" sz="1400" dirty="0" smtClean="0"/>
              <a:t>Sign up : Google +</a:t>
            </a:r>
          </a:p>
          <a:p>
            <a:r>
              <a:rPr lang="en-IN" sz="1400" dirty="0" smtClean="0"/>
              <a:t>Login </a:t>
            </a:r>
          </a:p>
          <a:p>
            <a:r>
              <a:rPr lang="en-IN" sz="1400" dirty="0" smtClean="0"/>
              <a:t>Forgot password </a:t>
            </a:r>
            <a:endParaRPr lang="en-IN" sz="1400" dirty="0"/>
          </a:p>
        </p:txBody>
      </p:sp>
      <p:sp>
        <p:nvSpPr>
          <p:cNvPr id="5" name="Rectangle 4"/>
          <p:cNvSpPr/>
          <p:nvPr/>
        </p:nvSpPr>
        <p:spPr>
          <a:xfrm>
            <a:off x="2339752" y="980728"/>
            <a:ext cx="1512168" cy="18722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1400" dirty="0" smtClean="0"/>
              <a:t>Sign up : Email</a:t>
            </a:r>
          </a:p>
          <a:p>
            <a:r>
              <a:rPr lang="en-IN" sz="1400" dirty="0" smtClean="0"/>
              <a:t> </a:t>
            </a:r>
            <a:endParaRPr lang="en-IN" sz="1400" dirty="0"/>
          </a:p>
        </p:txBody>
      </p:sp>
      <p:sp>
        <p:nvSpPr>
          <p:cNvPr id="3" name="TextBox 2"/>
          <p:cNvSpPr txBox="1"/>
          <p:nvPr/>
        </p:nvSpPr>
        <p:spPr>
          <a:xfrm>
            <a:off x="3923928" y="980728"/>
            <a:ext cx="4176464" cy="1384995"/>
          </a:xfrm>
          <a:prstGeom prst="rect">
            <a:avLst/>
          </a:prstGeom>
          <a:noFill/>
        </p:spPr>
        <p:txBody>
          <a:bodyPr wrap="square" rtlCol="0">
            <a:spAutoFit/>
          </a:bodyPr>
          <a:lstStyle/>
          <a:p>
            <a:pPr marL="342900" indent="-342900">
              <a:buFont typeface="+mj-lt"/>
              <a:buAutoNum type="arabicPeriod"/>
            </a:pPr>
            <a:r>
              <a:rPr lang="en-IN" sz="1400" dirty="0" smtClean="0"/>
              <a:t>User enters email address and sets the password </a:t>
            </a:r>
          </a:p>
          <a:p>
            <a:pPr marL="342900" indent="-342900">
              <a:buFont typeface="+mj-lt"/>
              <a:buAutoNum type="arabicPeriod"/>
            </a:pPr>
            <a:r>
              <a:rPr lang="en-IN" sz="1400" dirty="0" smtClean="0"/>
              <a:t>Validation email sent to the user on the shared creds </a:t>
            </a:r>
          </a:p>
          <a:p>
            <a:pPr marL="342900" indent="-342900">
              <a:buFont typeface="+mj-lt"/>
              <a:buAutoNum type="arabicPeriod"/>
            </a:pPr>
            <a:r>
              <a:rPr lang="en-IN" sz="1400" dirty="0" smtClean="0"/>
              <a:t>Basic validation check for email address </a:t>
            </a:r>
            <a:r>
              <a:rPr lang="en-IN" sz="1400" dirty="0" smtClean="0">
                <a:hlinkClick r:id="rId2"/>
              </a:rPr>
              <a:t>a@x.com</a:t>
            </a:r>
            <a:r>
              <a:rPr lang="en-IN" sz="1400" dirty="0" smtClean="0"/>
              <a:t> </a:t>
            </a:r>
          </a:p>
          <a:p>
            <a:pPr marL="342900" indent="-342900">
              <a:buFont typeface="+mj-lt"/>
              <a:buAutoNum type="arabicPeriod"/>
            </a:pPr>
            <a:r>
              <a:rPr lang="en-IN" sz="1400" dirty="0" smtClean="0"/>
              <a:t>Irrespective of user not validating the email address we let the user enter the app</a:t>
            </a:r>
          </a:p>
        </p:txBody>
      </p:sp>
      <p:sp>
        <p:nvSpPr>
          <p:cNvPr id="6" name="Rectangle 5"/>
          <p:cNvSpPr/>
          <p:nvPr/>
        </p:nvSpPr>
        <p:spPr>
          <a:xfrm>
            <a:off x="2339752" y="2924944"/>
            <a:ext cx="1512168" cy="18722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1400" dirty="0" smtClean="0"/>
              <a:t>Sign up : Google +</a:t>
            </a:r>
          </a:p>
          <a:p>
            <a:r>
              <a:rPr lang="en-IN" sz="1400" dirty="0" smtClean="0"/>
              <a:t> </a:t>
            </a:r>
            <a:endParaRPr lang="en-IN" sz="1400" dirty="0"/>
          </a:p>
        </p:txBody>
      </p:sp>
      <p:sp>
        <p:nvSpPr>
          <p:cNvPr id="7" name="TextBox 6"/>
          <p:cNvSpPr txBox="1"/>
          <p:nvPr/>
        </p:nvSpPr>
        <p:spPr>
          <a:xfrm>
            <a:off x="3923928" y="2924944"/>
            <a:ext cx="4176464" cy="954107"/>
          </a:xfrm>
          <a:prstGeom prst="rect">
            <a:avLst/>
          </a:prstGeom>
          <a:noFill/>
        </p:spPr>
        <p:txBody>
          <a:bodyPr wrap="square" rtlCol="0">
            <a:spAutoFit/>
          </a:bodyPr>
          <a:lstStyle/>
          <a:p>
            <a:pPr marL="342900" indent="-342900">
              <a:buFont typeface="+mj-lt"/>
              <a:buAutoNum type="arabicPeriod"/>
            </a:pPr>
            <a:r>
              <a:rPr lang="en-IN" sz="1400" dirty="0" smtClean="0"/>
              <a:t>User clicks on sign up with google + Button </a:t>
            </a:r>
          </a:p>
          <a:p>
            <a:pPr marL="342900" indent="-342900">
              <a:buFont typeface="+mj-lt"/>
              <a:buAutoNum type="arabicPeriod"/>
            </a:pPr>
            <a:r>
              <a:rPr lang="en-IN" sz="1400" dirty="0" smtClean="0"/>
              <a:t>Validation performed on the backend for the email address; no email sent here. </a:t>
            </a:r>
          </a:p>
          <a:p>
            <a:pPr marL="342900" indent="-342900">
              <a:buFont typeface="+mj-lt"/>
              <a:buAutoNum type="arabicPeriod"/>
            </a:pPr>
            <a:r>
              <a:rPr lang="en-IN" sz="1400" dirty="0" smtClean="0"/>
              <a:t>User enter the app post successful link </a:t>
            </a:r>
          </a:p>
        </p:txBody>
      </p:sp>
      <p:sp>
        <p:nvSpPr>
          <p:cNvPr id="8" name="Rectangle 7"/>
          <p:cNvSpPr/>
          <p:nvPr/>
        </p:nvSpPr>
        <p:spPr>
          <a:xfrm>
            <a:off x="2339752" y="4869160"/>
            <a:ext cx="1512168" cy="18722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1400" dirty="0" smtClean="0"/>
              <a:t>Forgot Password </a:t>
            </a:r>
          </a:p>
          <a:p>
            <a:r>
              <a:rPr lang="en-IN" sz="1400" dirty="0" smtClean="0"/>
              <a:t> </a:t>
            </a:r>
            <a:endParaRPr lang="en-IN" sz="1400" dirty="0"/>
          </a:p>
        </p:txBody>
      </p:sp>
      <p:sp>
        <p:nvSpPr>
          <p:cNvPr id="9" name="TextBox 8"/>
          <p:cNvSpPr txBox="1"/>
          <p:nvPr/>
        </p:nvSpPr>
        <p:spPr>
          <a:xfrm>
            <a:off x="3923928" y="4869160"/>
            <a:ext cx="4176464" cy="1600438"/>
          </a:xfrm>
          <a:prstGeom prst="rect">
            <a:avLst/>
          </a:prstGeom>
          <a:noFill/>
        </p:spPr>
        <p:txBody>
          <a:bodyPr wrap="square" rtlCol="0">
            <a:spAutoFit/>
          </a:bodyPr>
          <a:lstStyle/>
          <a:p>
            <a:pPr marL="342900" indent="-342900">
              <a:buFont typeface="+mj-lt"/>
              <a:buAutoNum type="arabicPeriod"/>
            </a:pPr>
            <a:r>
              <a:rPr lang="en-IN" sz="1400" dirty="0" smtClean="0"/>
              <a:t>User clicks on forgot password link </a:t>
            </a:r>
          </a:p>
          <a:p>
            <a:pPr marL="342900" indent="-342900">
              <a:buFont typeface="+mj-lt"/>
              <a:buAutoNum type="arabicPeriod"/>
            </a:pPr>
            <a:r>
              <a:rPr lang="en-IN" sz="1400" dirty="0" smtClean="0"/>
              <a:t>Page/pop-up to ask user to enter the email address registered; if valid send the password reset email to the email address; if not prompt invalid email </a:t>
            </a:r>
          </a:p>
          <a:p>
            <a:pPr marL="342900" indent="-342900">
              <a:buFont typeface="+mj-lt"/>
              <a:buAutoNum type="arabicPeriod"/>
            </a:pPr>
            <a:r>
              <a:rPr lang="en-IN" sz="1400" dirty="0" smtClean="0"/>
              <a:t>Once reset; user can enter the app with the revised password </a:t>
            </a:r>
          </a:p>
        </p:txBody>
      </p:sp>
      <p:cxnSp>
        <p:nvCxnSpPr>
          <p:cNvPr id="11" name="Elbow Connector 10"/>
          <p:cNvCxnSpPr>
            <a:stCxn id="2" idx="3"/>
            <a:endCxn id="5" idx="1"/>
          </p:cNvCxnSpPr>
          <p:nvPr/>
        </p:nvCxnSpPr>
        <p:spPr>
          <a:xfrm flipV="1">
            <a:off x="1619672" y="1916832"/>
            <a:ext cx="720080" cy="1944216"/>
          </a:xfrm>
          <a:prstGeom prst="bentConnector3">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3" name="Elbow Connector 12"/>
          <p:cNvCxnSpPr>
            <a:stCxn id="2" idx="3"/>
            <a:endCxn id="8" idx="1"/>
          </p:cNvCxnSpPr>
          <p:nvPr/>
        </p:nvCxnSpPr>
        <p:spPr>
          <a:xfrm>
            <a:off x="1619672" y="3861048"/>
            <a:ext cx="720080" cy="1944216"/>
          </a:xfrm>
          <a:prstGeom prst="bentConnector3">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7532896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36512" y="-27384"/>
            <a:ext cx="8229600" cy="1143000"/>
          </a:xfrm>
        </p:spPr>
        <p:txBody>
          <a:bodyPr>
            <a:normAutofit/>
          </a:bodyPr>
          <a:lstStyle/>
          <a:p>
            <a:pPr algn="l"/>
            <a:r>
              <a:rPr lang="en-IN" sz="3600" b="1" i="1" dirty="0" smtClean="0"/>
              <a:t>Sign-in process </a:t>
            </a:r>
            <a:endParaRPr lang="en-IN" sz="3600" b="1" i="1" dirty="0"/>
          </a:p>
        </p:txBody>
      </p:sp>
      <p:sp>
        <p:nvSpPr>
          <p:cNvPr id="2" name="Rectangle 1"/>
          <p:cNvSpPr/>
          <p:nvPr/>
        </p:nvSpPr>
        <p:spPr>
          <a:xfrm>
            <a:off x="467544" y="2564904"/>
            <a:ext cx="1512168" cy="18722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1400" dirty="0" smtClean="0"/>
              <a:t>User signs up on the app using Google + ; Gmail </a:t>
            </a:r>
            <a:endParaRPr lang="en-IN" sz="1400" dirty="0"/>
          </a:p>
        </p:txBody>
      </p:sp>
      <p:sp>
        <p:nvSpPr>
          <p:cNvPr id="12" name="Rectangle 11"/>
          <p:cNvSpPr/>
          <p:nvPr/>
        </p:nvSpPr>
        <p:spPr>
          <a:xfrm>
            <a:off x="2627784" y="2564904"/>
            <a:ext cx="1512168" cy="18722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1400" dirty="0" smtClean="0"/>
              <a:t>Take the user on sign up page to enter email address; password </a:t>
            </a:r>
            <a:endParaRPr lang="en-IN" sz="1400" dirty="0"/>
          </a:p>
        </p:txBody>
      </p:sp>
      <p:sp>
        <p:nvSpPr>
          <p:cNvPr id="14" name="Rectangle 13"/>
          <p:cNvSpPr/>
          <p:nvPr/>
        </p:nvSpPr>
        <p:spPr>
          <a:xfrm>
            <a:off x="4788024" y="2564904"/>
            <a:ext cx="1512168" cy="18722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1400" dirty="0" smtClean="0"/>
              <a:t>User enters all the necessary details  and hits on register </a:t>
            </a:r>
            <a:endParaRPr lang="en-IN" sz="1400" dirty="0"/>
          </a:p>
        </p:txBody>
      </p:sp>
      <p:sp>
        <p:nvSpPr>
          <p:cNvPr id="15" name="Rectangle 14"/>
          <p:cNvSpPr/>
          <p:nvPr/>
        </p:nvSpPr>
        <p:spPr>
          <a:xfrm>
            <a:off x="7020272" y="2564904"/>
            <a:ext cx="1512168" cy="18722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1400" dirty="0" smtClean="0"/>
              <a:t>Post validation take the user directly into  the app; </a:t>
            </a:r>
            <a:endParaRPr lang="en-IN" sz="1400" dirty="0"/>
          </a:p>
        </p:txBody>
      </p:sp>
      <p:cxnSp>
        <p:nvCxnSpPr>
          <p:cNvPr id="16" name="Straight Arrow Connector 15"/>
          <p:cNvCxnSpPr>
            <a:stCxn id="2" idx="3"/>
            <a:endCxn id="12" idx="1"/>
          </p:cNvCxnSpPr>
          <p:nvPr/>
        </p:nvCxnSpPr>
        <p:spPr>
          <a:xfrm>
            <a:off x="1979712" y="3501008"/>
            <a:ext cx="648072"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4139952" y="3501008"/>
            <a:ext cx="648072"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6300192" y="3501008"/>
            <a:ext cx="648072"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8640686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36512" y="-27384"/>
            <a:ext cx="8229600" cy="1143000"/>
          </a:xfrm>
        </p:spPr>
        <p:txBody>
          <a:bodyPr>
            <a:normAutofit/>
          </a:bodyPr>
          <a:lstStyle/>
          <a:p>
            <a:pPr algn="l"/>
            <a:r>
              <a:rPr lang="en-IN" sz="3600" b="1" i="1" dirty="0" smtClean="0"/>
              <a:t>Home Page</a:t>
            </a:r>
            <a:endParaRPr lang="en-IN" sz="3600" b="1" i="1" dirty="0"/>
          </a:p>
        </p:txBody>
      </p:sp>
      <p:pic>
        <p:nvPicPr>
          <p:cNvPr id="2050" name="Picture 2" descr="C:\Users\IBM\Dropbox\Premium APP CFT\Vuclip+ Mocks\phone mocks\Phone mocks Oct 9\4.1.Home-Screen-(Icon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1124744"/>
            <a:ext cx="3010073" cy="5351240"/>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19872" y="1124744"/>
            <a:ext cx="390525"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10347" y="1505744"/>
            <a:ext cx="400050" cy="342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19872" y="1988840"/>
            <a:ext cx="361950" cy="285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4"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10347" y="2420888"/>
            <a:ext cx="371475" cy="247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5"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19872" y="2838018"/>
            <a:ext cx="314325" cy="352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6" name="Picture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381771" y="3248025"/>
            <a:ext cx="390525" cy="36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7" name="Picture 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391295" y="3717032"/>
            <a:ext cx="371475" cy="400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8" name="Picture 1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410347" y="4221088"/>
            <a:ext cx="552450" cy="247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9" name="Picture 1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410347" y="4581128"/>
            <a:ext cx="381000" cy="3381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p:cNvSpPr txBox="1"/>
          <p:nvPr/>
        </p:nvSpPr>
        <p:spPr>
          <a:xfrm>
            <a:off x="4141538" y="1124744"/>
            <a:ext cx="3094758" cy="276999"/>
          </a:xfrm>
          <a:prstGeom prst="rect">
            <a:avLst/>
          </a:prstGeom>
          <a:noFill/>
        </p:spPr>
        <p:txBody>
          <a:bodyPr wrap="none" rtlCol="0">
            <a:spAutoFit/>
          </a:bodyPr>
          <a:lstStyle/>
          <a:p>
            <a:r>
              <a:rPr lang="en-IN" sz="1200" dirty="0" smtClean="0"/>
              <a:t>Home Page – Leads the user to the home page</a:t>
            </a:r>
            <a:endParaRPr lang="en-IN" sz="1200" dirty="0"/>
          </a:p>
        </p:txBody>
      </p:sp>
      <p:sp>
        <p:nvSpPr>
          <p:cNvPr id="17" name="TextBox 16"/>
          <p:cNvSpPr txBox="1"/>
          <p:nvPr/>
        </p:nvSpPr>
        <p:spPr>
          <a:xfrm>
            <a:off x="4139952" y="1567825"/>
            <a:ext cx="3754489" cy="276999"/>
          </a:xfrm>
          <a:prstGeom prst="rect">
            <a:avLst/>
          </a:prstGeom>
          <a:noFill/>
        </p:spPr>
        <p:txBody>
          <a:bodyPr wrap="none" rtlCol="0">
            <a:spAutoFit/>
          </a:bodyPr>
          <a:lstStyle/>
          <a:p>
            <a:r>
              <a:rPr lang="en-IN" sz="1200" dirty="0" smtClean="0"/>
              <a:t>Movies– takes  the user to the movies section of the app </a:t>
            </a:r>
            <a:endParaRPr lang="en-IN" sz="1200" dirty="0"/>
          </a:p>
        </p:txBody>
      </p:sp>
      <p:sp>
        <p:nvSpPr>
          <p:cNvPr id="18" name="TextBox 17"/>
          <p:cNvSpPr txBox="1"/>
          <p:nvPr/>
        </p:nvSpPr>
        <p:spPr>
          <a:xfrm>
            <a:off x="4139952" y="1999873"/>
            <a:ext cx="4016549" cy="276999"/>
          </a:xfrm>
          <a:prstGeom prst="rect">
            <a:avLst/>
          </a:prstGeom>
          <a:noFill/>
        </p:spPr>
        <p:txBody>
          <a:bodyPr wrap="none" rtlCol="0">
            <a:spAutoFit/>
          </a:bodyPr>
          <a:lstStyle/>
          <a:p>
            <a:r>
              <a:rPr lang="en-IN" sz="1200" dirty="0" smtClean="0"/>
              <a:t>TV Shows– takes  the user to the TV Shows section of the app </a:t>
            </a:r>
            <a:endParaRPr lang="en-IN" sz="1200" dirty="0"/>
          </a:p>
        </p:txBody>
      </p:sp>
      <p:sp>
        <p:nvSpPr>
          <p:cNvPr id="19" name="TextBox 18"/>
          <p:cNvSpPr txBox="1"/>
          <p:nvPr/>
        </p:nvSpPr>
        <p:spPr>
          <a:xfrm>
            <a:off x="4139952" y="2348880"/>
            <a:ext cx="3627660" cy="276999"/>
          </a:xfrm>
          <a:prstGeom prst="rect">
            <a:avLst/>
          </a:prstGeom>
          <a:noFill/>
        </p:spPr>
        <p:txBody>
          <a:bodyPr wrap="none" rtlCol="0">
            <a:spAutoFit/>
          </a:bodyPr>
          <a:lstStyle/>
          <a:p>
            <a:r>
              <a:rPr lang="en-IN" sz="1200" dirty="0" smtClean="0"/>
              <a:t>Music – takes  the user to the music section of the app </a:t>
            </a:r>
            <a:endParaRPr lang="en-IN" sz="1200" dirty="0"/>
          </a:p>
        </p:txBody>
      </p:sp>
      <p:sp>
        <p:nvSpPr>
          <p:cNvPr id="20" name="TextBox 19"/>
          <p:cNvSpPr txBox="1"/>
          <p:nvPr/>
        </p:nvSpPr>
        <p:spPr>
          <a:xfrm>
            <a:off x="4139952" y="2863969"/>
            <a:ext cx="3725187" cy="276999"/>
          </a:xfrm>
          <a:prstGeom prst="rect">
            <a:avLst/>
          </a:prstGeom>
          <a:noFill/>
        </p:spPr>
        <p:txBody>
          <a:bodyPr wrap="none" rtlCol="0">
            <a:spAutoFit/>
          </a:bodyPr>
          <a:lstStyle/>
          <a:p>
            <a:r>
              <a:rPr lang="en-IN" sz="1200" dirty="0" smtClean="0"/>
              <a:t>My Downloads – takes  the user to the “My videos page”</a:t>
            </a:r>
            <a:endParaRPr lang="en-IN" sz="1200" dirty="0"/>
          </a:p>
        </p:txBody>
      </p:sp>
      <p:sp>
        <p:nvSpPr>
          <p:cNvPr id="21" name="TextBox 20"/>
          <p:cNvSpPr txBox="1"/>
          <p:nvPr/>
        </p:nvSpPr>
        <p:spPr>
          <a:xfrm>
            <a:off x="4139952" y="3296017"/>
            <a:ext cx="3481402" cy="276999"/>
          </a:xfrm>
          <a:prstGeom prst="rect">
            <a:avLst/>
          </a:prstGeom>
          <a:noFill/>
        </p:spPr>
        <p:txBody>
          <a:bodyPr wrap="none" rtlCol="0">
            <a:spAutoFit/>
          </a:bodyPr>
          <a:lstStyle/>
          <a:p>
            <a:r>
              <a:rPr lang="en-IN" sz="1200" dirty="0" smtClean="0"/>
              <a:t>Collections – takes  the user to the “packages ” page </a:t>
            </a:r>
            <a:endParaRPr lang="en-IN" sz="1200" dirty="0"/>
          </a:p>
        </p:txBody>
      </p:sp>
      <p:sp>
        <p:nvSpPr>
          <p:cNvPr id="22" name="TextBox 21"/>
          <p:cNvSpPr txBox="1"/>
          <p:nvPr/>
        </p:nvSpPr>
        <p:spPr>
          <a:xfrm>
            <a:off x="4139952" y="3728065"/>
            <a:ext cx="4359399" cy="276999"/>
          </a:xfrm>
          <a:prstGeom prst="rect">
            <a:avLst/>
          </a:prstGeom>
          <a:noFill/>
        </p:spPr>
        <p:txBody>
          <a:bodyPr wrap="none" rtlCol="0">
            <a:spAutoFit/>
          </a:bodyPr>
          <a:lstStyle/>
          <a:p>
            <a:r>
              <a:rPr lang="en-IN" sz="1200" dirty="0" smtClean="0"/>
              <a:t>Downloads –  Download icon; initiate s download when user clicks </a:t>
            </a:r>
            <a:endParaRPr lang="en-IN" sz="1200" dirty="0"/>
          </a:p>
        </p:txBody>
      </p:sp>
      <p:sp>
        <p:nvSpPr>
          <p:cNvPr id="23" name="TextBox 22"/>
          <p:cNvSpPr txBox="1"/>
          <p:nvPr/>
        </p:nvSpPr>
        <p:spPr>
          <a:xfrm>
            <a:off x="4173041" y="4232121"/>
            <a:ext cx="4726871" cy="276999"/>
          </a:xfrm>
          <a:prstGeom prst="rect">
            <a:avLst/>
          </a:prstGeom>
          <a:noFill/>
        </p:spPr>
        <p:txBody>
          <a:bodyPr wrap="none" rtlCol="0">
            <a:spAutoFit/>
          </a:bodyPr>
          <a:lstStyle/>
          <a:p>
            <a:r>
              <a:rPr lang="en-IN" sz="1200" dirty="0" smtClean="0"/>
              <a:t>Likes –  represents # of likes ; from the home page user can’t like content</a:t>
            </a:r>
            <a:endParaRPr lang="en-IN" sz="1200" dirty="0"/>
          </a:p>
        </p:txBody>
      </p:sp>
      <p:sp>
        <p:nvSpPr>
          <p:cNvPr id="24" name="TextBox 23"/>
          <p:cNvSpPr txBox="1"/>
          <p:nvPr/>
        </p:nvSpPr>
        <p:spPr>
          <a:xfrm>
            <a:off x="4139952" y="4664169"/>
            <a:ext cx="4687952" cy="646331"/>
          </a:xfrm>
          <a:prstGeom prst="rect">
            <a:avLst/>
          </a:prstGeom>
          <a:noFill/>
        </p:spPr>
        <p:txBody>
          <a:bodyPr wrap="square" rtlCol="0">
            <a:spAutoFit/>
          </a:bodyPr>
          <a:lstStyle/>
          <a:p>
            <a:r>
              <a:rPr lang="en-IN" sz="1200" dirty="0" smtClean="0"/>
              <a:t>Paid content –  represents paid content ; when user clicks on a paid content; if unsubscribed he will be taken to the payment page </a:t>
            </a:r>
          </a:p>
          <a:p>
            <a:r>
              <a:rPr lang="en-IN" sz="1200" dirty="0"/>
              <a:t> </a:t>
            </a:r>
            <a:r>
              <a:rPr lang="en-IN" sz="1200" dirty="0" smtClean="0"/>
              <a:t>this icon won’t appear if the user has a valid subscription </a:t>
            </a:r>
            <a:endParaRPr lang="en-IN" sz="1200" dirty="0"/>
          </a:p>
        </p:txBody>
      </p:sp>
    </p:spTree>
    <p:extLst>
      <p:ext uri="{BB962C8B-B14F-4D97-AF65-F5344CB8AC3E}">
        <p14:creationId xmlns:p14="http://schemas.microsoft.com/office/powerpoint/2010/main" val="126095460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36512" y="-27384"/>
            <a:ext cx="8229600" cy="1143000"/>
          </a:xfrm>
        </p:spPr>
        <p:txBody>
          <a:bodyPr>
            <a:normAutofit/>
          </a:bodyPr>
          <a:lstStyle/>
          <a:p>
            <a:pPr algn="l"/>
            <a:r>
              <a:rPr lang="en-IN" sz="3600" b="1" i="1" dirty="0" smtClean="0"/>
              <a:t>Home Page</a:t>
            </a:r>
            <a:endParaRPr lang="en-IN" sz="3600" b="1" i="1" dirty="0"/>
          </a:p>
        </p:txBody>
      </p:sp>
      <p:pic>
        <p:nvPicPr>
          <p:cNvPr id="2050" name="Picture 2" descr="C:\Users\IBM\Dropbox\Premium APP CFT\Vuclip+ Mocks\phone mocks\Phone mocks Oct 9\4.1.Home-Screen-(Icon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1124744"/>
            <a:ext cx="3010073" cy="535124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107504" y="2132856"/>
            <a:ext cx="3312368" cy="1467455"/>
          </a:xfrm>
          <a:prstGeom prst="rect">
            <a:avLst/>
          </a:prstGeom>
          <a:noFill/>
          <a:ln w="38100">
            <a:prstDash val="sysDash"/>
          </a:ln>
        </p:spPr>
        <p:style>
          <a:lnRef idx="2">
            <a:schemeClr val="accent2"/>
          </a:lnRef>
          <a:fillRef idx="1">
            <a:schemeClr val="lt1"/>
          </a:fillRef>
          <a:effectRef idx="0">
            <a:schemeClr val="accent2"/>
          </a:effectRef>
          <a:fontRef idx="minor">
            <a:schemeClr val="dk1"/>
          </a:fontRef>
        </p:style>
        <p:txBody>
          <a:bodyPr rtlCol="0" anchor="ctr"/>
          <a:lstStyle/>
          <a:p>
            <a:pPr algn="ctr"/>
            <a:endParaRPr lang="en-IN" dirty="0"/>
          </a:p>
        </p:txBody>
      </p:sp>
      <p:sp>
        <p:nvSpPr>
          <p:cNvPr id="3" name="TextBox 2"/>
          <p:cNvSpPr txBox="1"/>
          <p:nvPr/>
        </p:nvSpPr>
        <p:spPr>
          <a:xfrm>
            <a:off x="3779912" y="2276872"/>
            <a:ext cx="5184576" cy="1169551"/>
          </a:xfrm>
          <a:prstGeom prst="rect">
            <a:avLst/>
          </a:prstGeom>
          <a:noFill/>
        </p:spPr>
        <p:txBody>
          <a:bodyPr wrap="square" rtlCol="0">
            <a:spAutoFit/>
          </a:bodyPr>
          <a:lstStyle/>
          <a:p>
            <a:r>
              <a:rPr lang="en-IN" sz="1400" dirty="0" smtClean="0"/>
              <a:t>Spotlight section will showcase premium curated content which the content team would showcase. This banner spot could either be a playlist or a single content; the navigation would be a carousal view and the user can navigate either left or right and it would be a cyclic view.   </a:t>
            </a:r>
            <a:endParaRPr lang="en-IN" sz="1400" dirty="0"/>
          </a:p>
        </p:txBody>
      </p:sp>
      <p:sp>
        <p:nvSpPr>
          <p:cNvPr id="5" name="Right Brace 4"/>
          <p:cNvSpPr/>
          <p:nvPr/>
        </p:nvSpPr>
        <p:spPr>
          <a:xfrm>
            <a:off x="3347864" y="3800364"/>
            <a:ext cx="216024" cy="2436948"/>
          </a:xfrm>
          <a:prstGeom prst="rightBrace">
            <a:avLst/>
          </a:prstGeom>
        </p:spPr>
        <p:style>
          <a:lnRef idx="2">
            <a:schemeClr val="accent2"/>
          </a:lnRef>
          <a:fillRef idx="0">
            <a:schemeClr val="accent2"/>
          </a:fillRef>
          <a:effectRef idx="1">
            <a:schemeClr val="accent2"/>
          </a:effectRef>
          <a:fontRef idx="minor">
            <a:schemeClr val="tx1"/>
          </a:fontRef>
        </p:style>
        <p:txBody>
          <a:bodyPr rtlCol="0" anchor="ctr"/>
          <a:lstStyle/>
          <a:p>
            <a:pPr algn="ctr"/>
            <a:endParaRPr lang="en-IN" dirty="0"/>
          </a:p>
        </p:txBody>
      </p:sp>
      <p:sp>
        <p:nvSpPr>
          <p:cNvPr id="25" name="TextBox 24"/>
          <p:cNvSpPr txBox="1"/>
          <p:nvPr/>
        </p:nvSpPr>
        <p:spPr>
          <a:xfrm>
            <a:off x="3779912" y="4193793"/>
            <a:ext cx="5184576" cy="1169551"/>
          </a:xfrm>
          <a:prstGeom prst="rect">
            <a:avLst/>
          </a:prstGeom>
          <a:noFill/>
        </p:spPr>
        <p:txBody>
          <a:bodyPr wrap="square" rtlCol="0">
            <a:spAutoFit/>
          </a:bodyPr>
          <a:lstStyle/>
          <a:p>
            <a:r>
              <a:rPr lang="en-IN" sz="1400" dirty="0" smtClean="0"/>
              <a:t>The Spotlight section will be followed by three sections: Recommended Movies; Recommended TV shows and Recommended Music – this section can either be curated by the content team or will be populated by the recommendation API – the sections will only support a left to right navigation </a:t>
            </a:r>
            <a:endParaRPr lang="en-IN" sz="1400" dirty="0"/>
          </a:p>
        </p:txBody>
      </p:sp>
      <p:sp>
        <p:nvSpPr>
          <p:cNvPr id="7" name="Rectangle 6"/>
          <p:cNvSpPr/>
          <p:nvPr/>
        </p:nvSpPr>
        <p:spPr>
          <a:xfrm>
            <a:off x="2699792" y="908720"/>
            <a:ext cx="936104" cy="864096"/>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IN" dirty="0"/>
          </a:p>
        </p:txBody>
      </p:sp>
      <p:sp>
        <p:nvSpPr>
          <p:cNvPr id="27" name="TextBox 26"/>
          <p:cNvSpPr txBox="1"/>
          <p:nvPr/>
        </p:nvSpPr>
        <p:spPr>
          <a:xfrm>
            <a:off x="3779912" y="881425"/>
            <a:ext cx="5184576" cy="523220"/>
          </a:xfrm>
          <a:prstGeom prst="rect">
            <a:avLst/>
          </a:prstGeom>
          <a:noFill/>
        </p:spPr>
        <p:txBody>
          <a:bodyPr wrap="square" rtlCol="0">
            <a:spAutoFit/>
          </a:bodyPr>
          <a:lstStyle/>
          <a:p>
            <a:r>
              <a:rPr lang="en-IN" sz="1400" dirty="0" smtClean="0"/>
              <a:t>The filters won’t be visible on the homepage and will only show up when the user is in the Movies: TV Shows: Music section </a:t>
            </a:r>
            <a:endParaRPr lang="en-IN" sz="1400" dirty="0"/>
          </a:p>
        </p:txBody>
      </p:sp>
    </p:spTree>
    <p:extLst>
      <p:ext uri="{BB962C8B-B14F-4D97-AF65-F5344CB8AC3E}">
        <p14:creationId xmlns:p14="http://schemas.microsoft.com/office/powerpoint/2010/main" val="313570648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36512" y="-27384"/>
            <a:ext cx="8229600" cy="1143000"/>
          </a:xfrm>
        </p:spPr>
        <p:txBody>
          <a:bodyPr>
            <a:normAutofit/>
          </a:bodyPr>
          <a:lstStyle/>
          <a:p>
            <a:pPr algn="l"/>
            <a:r>
              <a:rPr lang="en-IN" sz="3600" b="1" i="1" dirty="0" smtClean="0"/>
              <a:t>Download </a:t>
            </a:r>
            <a:endParaRPr lang="en-IN" sz="3600" b="1" i="1" dirty="0"/>
          </a:p>
        </p:txBody>
      </p:sp>
      <p:pic>
        <p:nvPicPr>
          <p:cNvPr id="5122" name="Picture 2" descr="C:\Users\IBM\Dropbox\Premium APP CFT\Vuclip+ Mocks\phone mocks\Phone mocks Oct 9\5.4.Download-Quality.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1004730"/>
            <a:ext cx="3024336" cy="537659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3419872" y="1038215"/>
            <a:ext cx="5184576" cy="2246769"/>
          </a:xfrm>
          <a:prstGeom prst="rect">
            <a:avLst/>
          </a:prstGeom>
          <a:noFill/>
        </p:spPr>
        <p:txBody>
          <a:bodyPr wrap="square" rtlCol="0">
            <a:spAutoFit/>
          </a:bodyPr>
          <a:lstStyle/>
          <a:p>
            <a:r>
              <a:rPr lang="en-IN" sz="1400" dirty="0" smtClean="0"/>
              <a:t>When the user clicks on the download icon; he will see a pop up for selecting the video quality</a:t>
            </a:r>
          </a:p>
          <a:p>
            <a:endParaRPr lang="en-IN" sz="1400" dirty="0"/>
          </a:p>
          <a:p>
            <a:pPr marL="342900" indent="-342900">
              <a:buAutoNum type="alphaLcPeriod"/>
            </a:pPr>
            <a:r>
              <a:rPr lang="en-IN" sz="1400" dirty="0" smtClean="0"/>
              <a:t>High (Defined as  MENTION PROFILE TYPE)</a:t>
            </a:r>
          </a:p>
          <a:p>
            <a:pPr marL="342900" indent="-342900">
              <a:buAutoNum type="alphaLcPeriod"/>
            </a:pPr>
            <a:r>
              <a:rPr lang="en-IN" sz="1400" dirty="0" smtClean="0"/>
              <a:t>Low (Defined as MENTION </a:t>
            </a:r>
            <a:r>
              <a:rPr lang="en-IN" sz="1400" dirty="0"/>
              <a:t>PROFILE TYPE)</a:t>
            </a:r>
            <a:endParaRPr lang="en-IN" sz="1400" dirty="0" smtClean="0"/>
          </a:p>
          <a:p>
            <a:pPr marL="342900" indent="-342900">
              <a:buAutoNum type="alphaLcPeriod"/>
            </a:pPr>
            <a:endParaRPr lang="en-IN" sz="1400" dirty="0"/>
          </a:p>
          <a:p>
            <a:r>
              <a:rPr lang="en-IN" sz="1400" dirty="0" smtClean="0"/>
              <a:t>Till the time user doesn’t set his default choice of download, he will see this pop up every time we clicks on the download icon and once the default is selected it can be updated from the setting page. </a:t>
            </a:r>
          </a:p>
          <a:p>
            <a:endParaRPr lang="en-IN" sz="1400" dirty="0"/>
          </a:p>
        </p:txBody>
      </p:sp>
      <p:pic>
        <p:nvPicPr>
          <p:cNvPr id="122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91880" y="4005064"/>
            <a:ext cx="693181" cy="6084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29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91880" y="4725144"/>
            <a:ext cx="696429" cy="6084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292"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13274" y="5412829"/>
            <a:ext cx="671787" cy="6084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TextBox 7"/>
          <p:cNvSpPr txBox="1"/>
          <p:nvPr/>
        </p:nvSpPr>
        <p:spPr>
          <a:xfrm>
            <a:off x="4235312" y="4129335"/>
            <a:ext cx="3528392" cy="307777"/>
          </a:xfrm>
          <a:prstGeom prst="rect">
            <a:avLst/>
          </a:prstGeom>
          <a:noFill/>
        </p:spPr>
        <p:txBody>
          <a:bodyPr wrap="square" rtlCol="0">
            <a:spAutoFit/>
          </a:bodyPr>
          <a:lstStyle/>
          <a:p>
            <a:r>
              <a:rPr lang="en-IN" sz="1400" dirty="0" smtClean="0"/>
              <a:t>Not downloaded currently </a:t>
            </a:r>
            <a:endParaRPr lang="en-IN" sz="1400" dirty="0"/>
          </a:p>
        </p:txBody>
      </p:sp>
      <p:sp>
        <p:nvSpPr>
          <p:cNvPr id="9" name="TextBox 8"/>
          <p:cNvSpPr txBox="1"/>
          <p:nvPr/>
        </p:nvSpPr>
        <p:spPr>
          <a:xfrm>
            <a:off x="4235312" y="4777407"/>
            <a:ext cx="3528392" cy="307777"/>
          </a:xfrm>
          <a:prstGeom prst="rect">
            <a:avLst/>
          </a:prstGeom>
          <a:noFill/>
        </p:spPr>
        <p:txBody>
          <a:bodyPr wrap="square" rtlCol="0">
            <a:spAutoFit/>
          </a:bodyPr>
          <a:lstStyle/>
          <a:p>
            <a:r>
              <a:rPr lang="en-IN" sz="1400" dirty="0" smtClean="0"/>
              <a:t>Download in Progress </a:t>
            </a:r>
            <a:endParaRPr lang="en-IN" sz="1400" dirty="0"/>
          </a:p>
        </p:txBody>
      </p:sp>
      <p:sp>
        <p:nvSpPr>
          <p:cNvPr id="10" name="TextBox 9"/>
          <p:cNvSpPr txBox="1"/>
          <p:nvPr/>
        </p:nvSpPr>
        <p:spPr>
          <a:xfrm>
            <a:off x="4235312" y="5497487"/>
            <a:ext cx="3528392" cy="307777"/>
          </a:xfrm>
          <a:prstGeom prst="rect">
            <a:avLst/>
          </a:prstGeom>
          <a:noFill/>
        </p:spPr>
        <p:txBody>
          <a:bodyPr wrap="square" rtlCol="0">
            <a:spAutoFit/>
          </a:bodyPr>
          <a:lstStyle/>
          <a:p>
            <a:r>
              <a:rPr lang="en-IN" sz="1400" dirty="0" smtClean="0"/>
              <a:t>Already downloaded </a:t>
            </a:r>
            <a:endParaRPr lang="en-IN" sz="1400" dirty="0"/>
          </a:p>
        </p:txBody>
      </p:sp>
      <p:sp>
        <p:nvSpPr>
          <p:cNvPr id="11" name="TextBox 10"/>
          <p:cNvSpPr txBox="1"/>
          <p:nvPr/>
        </p:nvSpPr>
        <p:spPr>
          <a:xfrm>
            <a:off x="3419872" y="3573016"/>
            <a:ext cx="3528392" cy="307777"/>
          </a:xfrm>
          <a:prstGeom prst="rect">
            <a:avLst/>
          </a:prstGeom>
          <a:noFill/>
        </p:spPr>
        <p:txBody>
          <a:bodyPr wrap="square" rtlCol="0">
            <a:spAutoFit/>
          </a:bodyPr>
          <a:lstStyle/>
          <a:p>
            <a:r>
              <a:rPr lang="en-IN" sz="1400" b="1" i="1" dirty="0" smtClean="0"/>
              <a:t>Different states of download Icon </a:t>
            </a:r>
            <a:endParaRPr lang="en-IN" sz="1400" b="1" i="1" dirty="0"/>
          </a:p>
        </p:txBody>
      </p:sp>
    </p:spTree>
    <p:extLst>
      <p:ext uri="{BB962C8B-B14F-4D97-AF65-F5344CB8AC3E}">
        <p14:creationId xmlns:p14="http://schemas.microsoft.com/office/powerpoint/2010/main" val="96437232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36512" y="-27384"/>
            <a:ext cx="8229600" cy="1143000"/>
          </a:xfrm>
        </p:spPr>
        <p:txBody>
          <a:bodyPr>
            <a:normAutofit/>
          </a:bodyPr>
          <a:lstStyle/>
          <a:p>
            <a:pPr algn="l"/>
            <a:r>
              <a:rPr lang="en-IN" sz="3600" b="1" i="1" dirty="0" smtClean="0"/>
              <a:t>Movies listing Page</a:t>
            </a:r>
            <a:endParaRPr lang="en-IN" sz="3600" b="1" i="1" dirty="0"/>
          </a:p>
        </p:txBody>
      </p:sp>
      <p:pic>
        <p:nvPicPr>
          <p:cNvPr id="4098" name="Picture 2" descr="C:\Users\IBM\Dropbox\Premium APP CFT\Vuclip+ Mocks\phone mocks\Phone mocks Oct 9\5.1.Movie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19" y="1052736"/>
            <a:ext cx="3078343" cy="5472608"/>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2699792" y="908720"/>
            <a:ext cx="936104" cy="864096"/>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IN" dirty="0"/>
          </a:p>
        </p:txBody>
      </p:sp>
      <p:sp>
        <p:nvSpPr>
          <p:cNvPr id="7" name="TextBox 6"/>
          <p:cNvSpPr txBox="1"/>
          <p:nvPr/>
        </p:nvSpPr>
        <p:spPr>
          <a:xfrm>
            <a:off x="3779912" y="881425"/>
            <a:ext cx="5184576" cy="954107"/>
          </a:xfrm>
          <a:prstGeom prst="rect">
            <a:avLst/>
          </a:prstGeom>
          <a:noFill/>
        </p:spPr>
        <p:txBody>
          <a:bodyPr wrap="square" rtlCol="0">
            <a:spAutoFit/>
          </a:bodyPr>
          <a:lstStyle/>
          <a:p>
            <a:r>
              <a:rPr lang="en-IN" sz="1400" dirty="0" smtClean="0"/>
              <a:t>The filters will  be visible here and the data to be shown here will be in sync with the content tools; when the user clicks on the filter icon he will see a pop-up with the filter values shown as shown in the next slide. </a:t>
            </a:r>
            <a:endParaRPr lang="en-IN" sz="1400" dirty="0"/>
          </a:p>
        </p:txBody>
      </p:sp>
      <p:sp>
        <p:nvSpPr>
          <p:cNvPr id="8" name="TextBox 7"/>
          <p:cNvSpPr txBox="1"/>
          <p:nvPr/>
        </p:nvSpPr>
        <p:spPr>
          <a:xfrm>
            <a:off x="3779912" y="2204864"/>
            <a:ext cx="5184576" cy="2893100"/>
          </a:xfrm>
          <a:prstGeom prst="rect">
            <a:avLst/>
          </a:prstGeom>
          <a:noFill/>
        </p:spPr>
        <p:txBody>
          <a:bodyPr wrap="square" rtlCol="0">
            <a:spAutoFit/>
          </a:bodyPr>
          <a:lstStyle/>
          <a:p>
            <a:r>
              <a:rPr lang="en-IN" sz="1400" dirty="0" smtClean="0"/>
              <a:t>The movie listing page will show the listing of all movie content and will be followed by the movie title; number of likes and the download icon.</a:t>
            </a:r>
          </a:p>
          <a:p>
            <a:endParaRPr lang="en-IN" sz="1400" dirty="0"/>
          </a:p>
          <a:p>
            <a:endParaRPr lang="en-IN" sz="1400" dirty="0" smtClean="0"/>
          </a:p>
          <a:p>
            <a:r>
              <a:rPr lang="en-IN" sz="1400" dirty="0" smtClean="0"/>
              <a:t>This page will follow only vertical navigation. </a:t>
            </a:r>
          </a:p>
          <a:p>
            <a:endParaRPr lang="en-IN" sz="1400" dirty="0"/>
          </a:p>
          <a:p>
            <a:r>
              <a:rPr lang="en-IN" sz="1400" dirty="0" smtClean="0"/>
              <a:t>The definition for likes and download remains the same as explained in the earlier sections. The user can only see the number of likes, there will be no action taken here when the user clicks on the like button. </a:t>
            </a:r>
          </a:p>
          <a:p>
            <a:endParaRPr lang="en-IN" sz="1400" dirty="0"/>
          </a:p>
          <a:p>
            <a:endParaRPr lang="en-IN" sz="1400" dirty="0"/>
          </a:p>
        </p:txBody>
      </p:sp>
    </p:spTree>
    <p:extLst>
      <p:ext uri="{BB962C8B-B14F-4D97-AF65-F5344CB8AC3E}">
        <p14:creationId xmlns:p14="http://schemas.microsoft.com/office/powerpoint/2010/main" val="89434033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36512" y="-27384"/>
            <a:ext cx="8229600" cy="1143000"/>
          </a:xfrm>
        </p:spPr>
        <p:txBody>
          <a:bodyPr>
            <a:normAutofit/>
          </a:bodyPr>
          <a:lstStyle/>
          <a:p>
            <a:pPr algn="l"/>
            <a:r>
              <a:rPr lang="en-IN" sz="3600" b="1" i="1" dirty="0" smtClean="0"/>
              <a:t>Filters </a:t>
            </a:r>
            <a:endParaRPr lang="en-IN" sz="3600" b="1" i="1" dirty="0"/>
          </a:p>
        </p:txBody>
      </p:sp>
      <p:pic>
        <p:nvPicPr>
          <p:cNvPr id="1026" name="Picture 2" descr="C:\Users\IBM\Dropbox\Premium APP CFT\Vuclip+ Mocks\phone mocks\Phone mocks Oct 9\6.2.Filter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908720"/>
            <a:ext cx="3024336" cy="537659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3491880" y="1052736"/>
            <a:ext cx="5610556" cy="3108543"/>
          </a:xfrm>
          <a:prstGeom prst="rect">
            <a:avLst/>
          </a:prstGeom>
          <a:noFill/>
        </p:spPr>
        <p:txBody>
          <a:bodyPr wrap="square" rtlCol="0">
            <a:spAutoFit/>
          </a:bodyPr>
          <a:lstStyle/>
          <a:p>
            <a:pPr marL="342900" indent="-342900">
              <a:buFont typeface="+mj-lt"/>
              <a:buAutoNum type="arabicPeriod"/>
            </a:pPr>
            <a:r>
              <a:rPr lang="en-IN" sz="1400" dirty="0" smtClean="0"/>
              <a:t>User can select the filters on whichever page he’s in ; the filters would shown basis the section user is in. </a:t>
            </a:r>
          </a:p>
          <a:p>
            <a:pPr marL="342900" indent="-342900">
              <a:buFont typeface="+mj-lt"/>
              <a:buAutoNum type="arabicPeriod"/>
            </a:pPr>
            <a:r>
              <a:rPr lang="en-IN" sz="1400" dirty="0" smtClean="0"/>
              <a:t>What information to be shown will be picked from the content tools for that section </a:t>
            </a:r>
          </a:p>
          <a:p>
            <a:pPr marL="342900" indent="-342900">
              <a:buFont typeface="+mj-lt"/>
              <a:buAutoNum type="arabicPeriod"/>
            </a:pPr>
            <a:r>
              <a:rPr lang="en-IN" sz="1400" dirty="0" smtClean="0"/>
              <a:t>By default “All” would be selected for both the language and genre selection </a:t>
            </a:r>
          </a:p>
          <a:p>
            <a:pPr marL="342900" indent="-342900">
              <a:buFont typeface="+mj-lt"/>
              <a:buAutoNum type="arabicPeriod"/>
            </a:pPr>
            <a:r>
              <a:rPr lang="en-IN" sz="1400" dirty="0" smtClean="0"/>
              <a:t>Once the user can selected either or both  the options on the filters and hit set; the content will be filtered and presented to the user </a:t>
            </a:r>
          </a:p>
          <a:p>
            <a:pPr marL="342900" indent="-342900">
              <a:buFont typeface="+mj-lt"/>
              <a:buAutoNum type="arabicPeriod"/>
            </a:pPr>
            <a:r>
              <a:rPr lang="en-IN" sz="1400" dirty="0" smtClean="0"/>
              <a:t>When he hits on the filter icon again; the previous selected filters will be visible to the user which we can change </a:t>
            </a:r>
          </a:p>
          <a:p>
            <a:pPr marL="342900" indent="-342900">
              <a:buFont typeface="+mj-lt"/>
              <a:buAutoNum type="arabicPeriod"/>
            </a:pPr>
            <a:r>
              <a:rPr lang="en-IN" sz="1400" dirty="0" smtClean="0"/>
              <a:t>Only one language and genre combination can be selected; we won’t allow multiple selection in this version </a:t>
            </a:r>
          </a:p>
          <a:p>
            <a:pPr marL="342900" indent="-342900">
              <a:buFont typeface="+mj-lt"/>
              <a:buAutoNum type="arabicPeriod"/>
            </a:pPr>
            <a:r>
              <a:rPr lang="en-IN" sz="1400" dirty="0" smtClean="0"/>
              <a:t>The filters will  be applicable only for the section selected; if the user navigates to another section; the filters would get cleared.</a:t>
            </a:r>
            <a:endParaRPr lang="en-IN" sz="1400" dirty="0"/>
          </a:p>
        </p:txBody>
      </p:sp>
      <p:pic>
        <p:nvPicPr>
          <p:cNvPr id="7170" name="Picture 2" descr="C:\Users\IBM\Dropbox\Premium APP CFT\Vuclip+ Mocks\phone mocks\Phone mocks Oct 9\6.3.Filters-Set.png"/>
          <p:cNvPicPr>
            <a:picLocks noChangeAspect="1" noChangeArrowheads="1"/>
          </p:cNvPicPr>
          <p:nvPr/>
        </p:nvPicPr>
        <p:blipFill rotWithShape="1">
          <a:blip r:embed="rId3">
            <a:extLst>
              <a:ext uri="{28A0092B-C50C-407E-A947-70E740481C1C}">
                <a14:useLocalDpi xmlns:a14="http://schemas.microsoft.com/office/drawing/2010/main" val="0"/>
              </a:ext>
            </a:extLst>
          </a:blip>
          <a:srcRect r="-13704" b="76801"/>
          <a:stretch/>
        </p:blipFill>
        <p:spPr bwMode="auto">
          <a:xfrm>
            <a:off x="3646303" y="4221088"/>
            <a:ext cx="3541401" cy="128452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3646303" y="5781632"/>
            <a:ext cx="4896544" cy="523220"/>
          </a:xfrm>
          <a:prstGeom prst="rect">
            <a:avLst/>
          </a:prstGeom>
          <a:noFill/>
        </p:spPr>
        <p:txBody>
          <a:bodyPr wrap="square" rtlCol="0">
            <a:spAutoFit/>
          </a:bodyPr>
          <a:lstStyle/>
          <a:p>
            <a:r>
              <a:rPr lang="en-IN" sz="1400" dirty="0" smtClean="0"/>
              <a:t>Once the filters are set; the color for the icon changes to yellow as highlighted above</a:t>
            </a:r>
            <a:endParaRPr lang="en-IN" sz="1400" dirty="0"/>
          </a:p>
        </p:txBody>
      </p:sp>
      <p:cxnSp>
        <p:nvCxnSpPr>
          <p:cNvPr id="6" name="Straight Arrow Connector 5"/>
          <p:cNvCxnSpPr/>
          <p:nvPr/>
        </p:nvCxnSpPr>
        <p:spPr>
          <a:xfrm flipV="1">
            <a:off x="5580112" y="4725144"/>
            <a:ext cx="864096" cy="1056488"/>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262806291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569</TotalTime>
  <Words>2010</Words>
  <Application>Microsoft Office PowerPoint</Application>
  <PresentationFormat>On-screen Show (4:3)</PresentationFormat>
  <Paragraphs>194</Paragraphs>
  <Slides>27</Slides>
  <Notes>0</Notes>
  <HiddenSlides>0</HiddenSlides>
  <MMClips>0</MMClips>
  <ScaleCrop>false</ScaleCrop>
  <HeadingPairs>
    <vt:vector size="4" baseType="variant">
      <vt:variant>
        <vt:lpstr>Theme</vt:lpstr>
      </vt:variant>
      <vt:variant>
        <vt:i4>1</vt:i4>
      </vt:variant>
      <vt:variant>
        <vt:lpstr>Slide Titles</vt:lpstr>
      </vt:variant>
      <vt:variant>
        <vt:i4>27</vt:i4>
      </vt:variant>
    </vt:vector>
  </HeadingPairs>
  <TitlesOfParts>
    <vt:vector size="28" baseType="lpstr">
      <vt:lpstr>Office Theme</vt:lpstr>
      <vt:lpstr>PowerPoint Presentation</vt:lpstr>
      <vt:lpstr>31st December : Code Freeze </vt:lpstr>
      <vt:lpstr>Sign-in page</vt:lpstr>
      <vt:lpstr>Sign-in process </vt:lpstr>
      <vt:lpstr>Home Page</vt:lpstr>
      <vt:lpstr>Home Page</vt:lpstr>
      <vt:lpstr>Download </vt:lpstr>
      <vt:lpstr>Movies listing Page</vt:lpstr>
      <vt:lpstr>Filters </vt:lpstr>
      <vt:lpstr>Movies listing Page</vt:lpstr>
      <vt:lpstr>Movies listing Page</vt:lpstr>
      <vt:lpstr>TV Shows listing Page </vt:lpstr>
      <vt:lpstr>TV Shows Player Page </vt:lpstr>
      <vt:lpstr>Music Page : Listing and Player Page </vt:lpstr>
      <vt:lpstr>Collections Page – Main Page  </vt:lpstr>
      <vt:lpstr>Collections Page – Inside Page  </vt:lpstr>
      <vt:lpstr>Left Menu Navigation </vt:lpstr>
      <vt:lpstr>Left Menu : Recently Watched </vt:lpstr>
      <vt:lpstr>Left Menu : Profile Page </vt:lpstr>
      <vt:lpstr>Left Menu : Settings </vt:lpstr>
      <vt:lpstr>Left Menu : Pop-up messages </vt:lpstr>
      <vt:lpstr>Payment options : Payment Page  </vt:lpstr>
      <vt:lpstr>Payment options : Carrier Billing </vt:lpstr>
      <vt:lpstr>Payment options : Google Play Billing </vt:lpstr>
      <vt:lpstr>Payment options </vt:lpstr>
      <vt:lpstr>Offline Playback </vt:lpstr>
      <vt:lpstr>Offline Playback </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IBM</dc:creator>
  <cp:lastModifiedBy>IBM</cp:lastModifiedBy>
  <cp:revision>58</cp:revision>
  <dcterms:created xsi:type="dcterms:W3CDTF">2014-12-10T13:20:35Z</dcterms:created>
  <dcterms:modified xsi:type="dcterms:W3CDTF">2014-12-17T10:15:32Z</dcterms:modified>
</cp:coreProperties>
</file>